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anva Sans" panose="020B0503030501040103" pitchFamily="34" charset="0"/>
      <p:regular r:id="rId18"/>
    </p:embeddedFont>
    <p:embeddedFont>
      <p:font typeface="Canva Sans Bold" panose="020B0803030501040103" pitchFamily="34" charset="0"/>
      <p:regular r:id="rId19"/>
      <p:bold r:id="rId20"/>
    </p:embeddedFont>
    <p:embeddedFont>
      <p:font typeface="More Sugar" pitchFamily="2" charset="0"/>
      <p:regular r:id="rId21"/>
    </p:embeddedFont>
    <p:embeddedFont>
      <p:font typeface="Times New Roman Bold" panose="02030802070405020303" pitchFamily="18" charset="77"/>
      <p:regular r:id="rId22"/>
      <p:bold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74" autoAdjust="0"/>
  </p:normalViewPr>
  <p:slideViewPr>
    <p:cSldViewPr>
      <p:cViewPr varScale="1">
        <p:scale>
          <a:sx n="82" d="100"/>
          <a:sy n="82" d="100"/>
        </p:scale>
        <p:origin x="66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6.png"/><Relationship Id="rId7"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 Id="rId9" Type="http://schemas.openxmlformats.org/officeDocument/2006/relationships/hyperlink" Target="https://github.com/mdmahamudmredha/NumPy/blob/main/Day%20-%2001/NumPy/Vector%20Matrix%20tensor.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github.com/mdmahamudmredha/NumPy/blob/main/Day%20-%2001/NumPy/Data%20Analysis%20using%20NumPy.ipynb"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2.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 Id="rId9" Type="http://schemas.openxmlformats.org/officeDocument/2006/relationships/hyperlink" Target="https://youtu.be/d26yXVeX8MY"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hyperlink" Target="https://github.com/mdmahamudmredha/NumPy/blob/main/Day%20-%2001/standard%20Library%20features.ipynb" TargetMode="External"/><Relationship Id="rId4" Type="http://schemas.openxmlformats.org/officeDocument/2006/relationships/image" Target="../media/image17.svg"/><Relationship Id="rId9" Type="http://schemas.openxmlformats.org/officeDocument/2006/relationships/hyperlink" Target="https://github.com/mdmahamudmredha/NumPy/blob/main/Day%20-%2001/External%20Libraries-%20Types%20and%20Examples-1.ipynb"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6.svg"/><Relationship Id="rId17" Type="http://schemas.openxmlformats.org/officeDocument/2006/relationships/image" Target="../media/image31.svg"/><Relationship Id="rId2" Type="http://schemas.openxmlformats.org/officeDocument/2006/relationships/image" Target="../media/image1.jpeg"/><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5.png"/><Relationship Id="rId5" Type="http://schemas.openxmlformats.org/officeDocument/2006/relationships/image" Target="../media/image20.png"/><Relationship Id="rId15" Type="http://schemas.openxmlformats.org/officeDocument/2006/relationships/image" Target="../media/image29.png"/><Relationship Id="rId10" Type="http://schemas.openxmlformats.org/officeDocument/2006/relationships/image" Target="../media/image15.png"/><Relationship Id="rId4" Type="http://schemas.openxmlformats.org/officeDocument/2006/relationships/image" Target="../media/image19.svg"/><Relationship Id="rId9" Type="http://schemas.openxmlformats.org/officeDocument/2006/relationships/image" Target="../media/image24.svg"/><Relationship Id="rId14" Type="http://schemas.openxmlformats.org/officeDocument/2006/relationships/image" Target="../media/image28.svg"/></Relationships>
</file>

<file path=ppt/slides/_rels/slide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35.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34.png"/><Relationship Id="rId5" Type="http://schemas.openxmlformats.org/officeDocument/2006/relationships/image" Target="../media/image18.png"/><Relationship Id="rId10" Type="http://schemas.openxmlformats.org/officeDocument/2006/relationships/image" Target="../media/image33.svg"/><Relationship Id="rId4" Type="http://schemas.openxmlformats.org/officeDocument/2006/relationships/image" Target="../media/image17.svg"/><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7.svg"/></Relationships>
</file>

<file path=ppt/slides/_rels/slide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6.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hyperlink" Target="https://github.com/mdmahamudmredha/NumPy/blob/main/Day%20-%2001/NumPy/List%20vs%20Python%20Array%20vs%20Numpy%20Array.ipynb" TargetMode="External"/><Relationship Id="rId4" Type="http://schemas.openxmlformats.org/officeDocument/2006/relationships/image" Target="../media/image37.svg"/><Relationship Id="rId9" Type="http://schemas.openxmlformats.org/officeDocument/2006/relationships/image" Target="../media/image43.sv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556198" y="9366456"/>
            <a:ext cx="2648544" cy="529709"/>
          </a:xfrm>
          <a:custGeom>
            <a:avLst/>
            <a:gdLst/>
            <a:ahLst/>
            <a:cxnLst/>
            <a:rect l="l" t="t" r="r" b="b"/>
            <a:pathLst>
              <a:path w="2648544" h="529709">
                <a:moveTo>
                  <a:pt x="0" y="0"/>
                </a:moveTo>
                <a:lnTo>
                  <a:pt x="2648544" y="0"/>
                </a:lnTo>
                <a:lnTo>
                  <a:pt x="2648544" y="529709"/>
                </a:lnTo>
                <a:lnTo>
                  <a:pt x="0" y="529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880470" y="9366456"/>
            <a:ext cx="2648544" cy="529709"/>
          </a:xfrm>
          <a:custGeom>
            <a:avLst/>
            <a:gdLst/>
            <a:ahLst/>
            <a:cxnLst/>
            <a:rect l="l" t="t" r="r" b="b"/>
            <a:pathLst>
              <a:path w="2648544" h="529709">
                <a:moveTo>
                  <a:pt x="0" y="0"/>
                </a:moveTo>
                <a:lnTo>
                  <a:pt x="2648544" y="0"/>
                </a:lnTo>
                <a:lnTo>
                  <a:pt x="2648544" y="529709"/>
                </a:lnTo>
                <a:lnTo>
                  <a:pt x="0" y="529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332009" y="104252"/>
            <a:ext cx="14883199" cy="4672353"/>
            <a:chOff x="0" y="0"/>
            <a:chExt cx="19844265" cy="6229804"/>
          </a:xfrm>
        </p:grpSpPr>
        <p:sp>
          <p:nvSpPr>
            <p:cNvPr id="6" name="Freeform 6"/>
            <p:cNvSpPr/>
            <p:nvPr/>
          </p:nvSpPr>
          <p:spPr>
            <a:xfrm rot="-156245">
              <a:off x="981275" y="1402575"/>
              <a:ext cx="18772659" cy="4403042"/>
            </a:xfrm>
            <a:custGeom>
              <a:avLst/>
              <a:gdLst/>
              <a:ahLst/>
              <a:cxnLst/>
              <a:rect l="l" t="t" r="r" b="b"/>
              <a:pathLst>
                <a:path w="18772659" h="4403042">
                  <a:moveTo>
                    <a:pt x="0" y="0"/>
                  </a:moveTo>
                  <a:lnTo>
                    <a:pt x="18772659" y="0"/>
                  </a:lnTo>
                  <a:lnTo>
                    <a:pt x="18772659" y="4403042"/>
                  </a:lnTo>
                  <a:lnTo>
                    <a:pt x="0" y="4403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rot="-1441925">
              <a:off x="505030" y="574325"/>
              <a:ext cx="3507325" cy="3226739"/>
            </a:xfrm>
            <a:custGeom>
              <a:avLst/>
              <a:gdLst/>
              <a:ahLst/>
              <a:cxnLst/>
              <a:rect l="l" t="t" r="r" b="b"/>
              <a:pathLst>
                <a:path w="3507325" h="3226739">
                  <a:moveTo>
                    <a:pt x="0" y="0"/>
                  </a:moveTo>
                  <a:lnTo>
                    <a:pt x="3507324" y="0"/>
                  </a:lnTo>
                  <a:lnTo>
                    <a:pt x="3507324" y="3226739"/>
                  </a:lnTo>
                  <a:lnTo>
                    <a:pt x="0" y="322673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sp>
        <p:nvSpPr>
          <p:cNvPr id="8" name="Freeform 8"/>
          <p:cNvSpPr/>
          <p:nvPr/>
        </p:nvSpPr>
        <p:spPr>
          <a:xfrm>
            <a:off x="3091133" y="9364472"/>
            <a:ext cx="2648544" cy="529709"/>
          </a:xfrm>
          <a:custGeom>
            <a:avLst/>
            <a:gdLst/>
            <a:ahLst/>
            <a:cxnLst/>
            <a:rect l="l" t="t" r="r" b="b"/>
            <a:pathLst>
              <a:path w="2648544" h="529709">
                <a:moveTo>
                  <a:pt x="0" y="0"/>
                </a:moveTo>
                <a:lnTo>
                  <a:pt x="2648544" y="0"/>
                </a:lnTo>
                <a:lnTo>
                  <a:pt x="2648544" y="529709"/>
                </a:lnTo>
                <a:lnTo>
                  <a:pt x="0" y="529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9" name="Group 9"/>
          <p:cNvGrpSpPr/>
          <p:nvPr/>
        </p:nvGrpSpPr>
        <p:grpSpPr>
          <a:xfrm>
            <a:off x="1819607" y="3509739"/>
            <a:ext cx="15280964" cy="5237387"/>
            <a:chOff x="0" y="0"/>
            <a:chExt cx="20374619" cy="6983183"/>
          </a:xfrm>
        </p:grpSpPr>
        <p:sp>
          <p:nvSpPr>
            <p:cNvPr id="10" name="Freeform 10"/>
            <p:cNvSpPr/>
            <p:nvPr/>
          </p:nvSpPr>
          <p:spPr>
            <a:xfrm rot="-156245">
              <a:off x="90331" y="424187"/>
              <a:ext cx="18772659" cy="4403042"/>
            </a:xfrm>
            <a:custGeom>
              <a:avLst/>
              <a:gdLst/>
              <a:ahLst/>
              <a:cxnLst/>
              <a:rect l="l" t="t" r="r" b="b"/>
              <a:pathLst>
                <a:path w="18772659" h="4403042">
                  <a:moveTo>
                    <a:pt x="0" y="0"/>
                  </a:moveTo>
                  <a:lnTo>
                    <a:pt x="18772659" y="0"/>
                  </a:lnTo>
                  <a:lnTo>
                    <a:pt x="18772659" y="4403042"/>
                  </a:lnTo>
                  <a:lnTo>
                    <a:pt x="0" y="4403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16321175" y="1481385"/>
              <a:ext cx="4053444" cy="5501798"/>
            </a:xfrm>
            <a:custGeom>
              <a:avLst/>
              <a:gdLst/>
              <a:ahLst/>
              <a:cxnLst/>
              <a:rect l="l" t="t" r="r" b="b"/>
              <a:pathLst>
                <a:path w="4053444" h="5501798">
                  <a:moveTo>
                    <a:pt x="0" y="0"/>
                  </a:moveTo>
                  <a:lnTo>
                    <a:pt x="4053444" y="0"/>
                  </a:lnTo>
                  <a:lnTo>
                    <a:pt x="4053444" y="5501798"/>
                  </a:lnTo>
                  <a:lnTo>
                    <a:pt x="0" y="5501798"/>
                  </a:lnTo>
                  <a:lnTo>
                    <a:pt x="0" y="0"/>
                  </a:lnTo>
                  <a:close/>
                </a:path>
              </a:pathLst>
            </a:custGeom>
            <a:blipFill>
              <a:blip r:embed="rId9">
                <a:extLst>
                  <a:ext uri="{96DAC541-7B7A-43D3-8B79-37D633B846F1}">
                    <asvg:svgBlip xmlns:asvg="http://schemas.microsoft.com/office/drawing/2016/SVG/main" r:embed="rId10"/>
                  </a:ext>
                </a:extLst>
              </a:blip>
              <a:stretch>
                <a:fillRect t="-3471" r="-60256"/>
              </a:stretch>
            </a:blipFill>
          </p:spPr>
        </p:sp>
      </p:grpSp>
      <p:sp>
        <p:nvSpPr>
          <p:cNvPr id="12" name="Freeform 12"/>
          <p:cNvSpPr/>
          <p:nvPr/>
        </p:nvSpPr>
        <p:spPr>
          <a:xfrm rot="-156245">
            <a:off x="1768611" y="2446256"/>
            <a:ext cx="14079494" cy="3302281"/>
          </a:xfrm>
          <a:custGeom>
            <a:avLst/>
            <a:gdLst/>
            <a:ahLst/>
            <a:cxnLst/>
            <a:rect l="l" t="t" r="r" b="b"/>
            <a:pathLst>
              <a:path w="14079494" h="3302281">
                <a:moveTo>
                  <a:pt x="0" y="0"/>
                </a:moveTo>
                <a:lnTo>
                  <a:pt x="14079494" y="0"/>
                </a:lnTo>
                <a:lnTo>
                  <a:pt x="14079494" y="3302282"/>
                </a:lnTo>
                <a:lnTo>
                  <a:pt x="0" y="330228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rot="-253088">
            <a:off x="12138700" y="4603131"/>
            <a:ext cx="1731245" cy="1798001"/>
          </a:xfrm>
          <a:custGeom>
            <a:avLst/>
            <a:gdLst/>
            <a:ahLst/>
            <a:cxnLst/>
            <a:rect l="l" t="t" r="r" b="b"/>
            <a:pathLst>
              <a:path w="1731245" h="1798001">
                <a:moveTo>
                  <a:pt x="0" y="0"/>
                </a:moveTo>
                <a:lnTo>
                  <a:pt x="1731245" y="0"/>
                </a:lnTo>
                <a:lnTo>
                  <a:pt x="1731245" y="1798001"/>
                </a:lnTo>
                <a:lnTo>
                  <a:pt x="0" y="179800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Freeform 14"/>
          <p:cNvSpPr/>
          <p:nvPr/>
        </p:nvSpPr>
        <p:spPr>
          <a:xfrm>
            <a:off x="14314910" y="3231054"/>
            <a:ext cx="1406047" cy="1406047"/>
          </a:xfrm>
          <a:custGeom>
            <a:avLst/>
            <a:gdLst/>
            <a:ahLst/>
            <a:cxnLst/>
            <a:rect l="l" t="t" r="r" b="b"/>
            <a:pathLst>
              <a:path w="1406047" h="1406047">
                <a:moveTo>
                  <a:pt x="0" y="0"/>
                </a:moveTo>
                <a:lnTo>
                  <a:pt x="1406047" y="0"/>
                </a:lnTo>
                <a:lnTo>
                  <a:pt x="1406047" y="1406047"/>
                </a:lnTo>
                <a:lnTo>
                  <a:pt x="0" y="140604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5" name="Freeform 15"/>
          <p:cNvSpPr/>
          <p:nvPr/>
        </p:nvSpPr>
        <p:spPr>
          <a:xfrm>
            <a:off x="5188220" y="9364472"/>
            <a:ext cx="814867" cy="722176"/>
          </a:xfrm>
          <a:custGeom>
            <a:avLst/>
            <a:gdLst/>
            <a:ahLst/>
            <a:cxnLst/>
            <a:rect l="l" t="t" r="r" b="b"/>
            <a:pathLst>
              <a:path w="814867" h="722176">
                <a:moveTo>
                  <a:pt x="0" y="0"/>
                </a:moveTo>
                <a:lnTo>
                  <a:pt x="814868" y="0"/>
                </a:lnTo>
                <a:lnTo>
                  <a:pt x="814868" y="722176"/>
                </a:lnTo>
                <a:lnTo>
                  <a:pt x="0" y="722176"/>
                </a:lnTo>
                <a:lnTo>
                  <a:pt x="0" y="0"/>
                </a:lnTo>
                <a:close/>
              </a:path>
            </a:pathLst>
          </a:custGeom>
          <a:blipFill>
            <a:blip r:embed="rId15"/>
            <a:stretch>
              <a:fillRect/>
            </a:stretch>
          </a:blipFill>
        </p:spPr>
      </p:sp>
      <p:sp>
        <p:nvSpPr>
          <p:cNvPr id="16" name="Freeform 16"/>
          <p:cNvSpPr/>
          <p:nvPr/>
        </p:nvSpPr>
        <p:spPr>
          <a:xfrm>
            <a:off x="4006974" y="1766364"/>
            <a:ext cx="8997349" cy="4048807"/>
          </a:xfrm>
          <a:custGeom>
            <a:avLst/>
            <a:gdLst/>
            <a:ahLst/>
            <a:cxnLst/>
            <a:rect l="l" t="t" r="r" b="b"/>
            <a:pathLst>
              <a:path w="8997349" h="4048807">
                <a:moveTo>
                  <a:pt x="0" y="0"/>
                </a:moveTo>
                <a:lnTo>
                  <a:pt x="8997349" y="0"/>
                </a:lnTo>
                <a:lnTo>
                  <a:pt x="8997349" y="4048807"/>
                </a:lnTo>
                <a:lnTo>
                  <a:pt x="0" y="4048807"/>
                </a:lnTo>
                <a:lnTo>
                  <a:pt x="0" y="0"/>
                </a:lnTo>
                <a:close/>
              </a:path>
            </a:pathLst>
          </a:custGeom>
          <a:blipFill>
            <a:blip r:embed="rId16"/>
            <a:stretch>
              <a:fillRect/>
            </a:stretch>
          </a:blipFill>
        </p:spPr>
      </p:sp>
      <p:sp>
        <p:nvSpPr>
          <p:cNvPr id="17" name="TextBox 17"/>
          <p:cNvSpPr txBox="1"/>
          <p:nvPr/>
        </p:nvSpPr>
        <p:spPr>
          <a:xfrm>
            <a:off x="865146" y="9484420"/>
            <a:ext cx="4451974" cy="366808"/>
          </a:xfrm>
          <a:prstGeom prst="rect">
            <a:avLst/>
          </a:prstGeom>
        </p:spPr>
        <p:txBody>
          <a:bodyPr lIns="0" tIns="0" rIns="0" bIns="0" rtlCol="0" anchor="t">
            <a:spAutoFit/>
          </a:bodyPr>
          <a:lstStyle/>
          <a:p>
            <a:pPr algn="l">
              <a:lnSpc>
                <a:spcPts val="2898"/>
              </a:lnSpc>
            </a:pPr>
            <a:r>
              <a:rPr lang="en-US" sz="2635">
                <a:solidFill>
                  <a:srgbClr val="000000"/>
                </a:solidFill>
                <a:latin typeface="More Sugar"/>
                <a:ea typeface="More Sugar"/>
                <a:cs typeface="More Sugar"/>
                <a:sym typeface="More Sugar"/>
              </a:rPr>
              <a:t>DROPOUT PROGRAMMER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61356" y="608417"/>
            <a:ext cx="2430302" cy="1519360"/>
          </a:xfrm>
          <a:prstGeom prst="rect">
            <a:avLst/>
          </a:prstGeom>
        </p:spPr>
        <p:txBody>
          <a:bodyPr lIns="0" tIns="0" rIns="0" bIns="0" rtlCol="0" anchor="t">
            <a:spAutoFit/>
          </a:bodyPr>
          <a:lstStyle/>
          <a:p>
            <a:pPr algn="ctr">
              <a:lnSpc>
                <a:spcPts val="5760"/>
              </a:lnSpc>
            </a:pPr>
            <a:r>
              <a:rPr lang="en-US" sz="4114" b="1">
                <a:solidFill>
                  <a:srgbClr val="000000"/>
                </a:solidFill>
                <a:latin typeface="Times New Roman Bold"/>
                <a:ea typeface="Times New Roman Bold"/>
                <a:cs typeface="Times New Roman Bold"/>
                <a:sym typeface="Times New Roman Bold"/>
              </a:rPr>
              <a:t>Supervised Learning</a:t>
            </a:r>
          </a:p>
        </p:txBody>
      </p:sp>
      <p:sp>
        <p:nvSpPr>
          <p:cNvPr id="4" name="Freeform 4"/>
          <p:cNvSpPr/>
          <p:nvPr/>
        </p:nvSpPr>
        <p:spPr>
          <a:xfrm rot="801493">
            <a:off x="-240955" y="233353"/>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801493">
            <a:off x="-241069" y="801731"/>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801493">
            <a:off x="1963428" y="358204"/>
            <a:ext cx="3034925" cy="1738184"/>
          </a:xfrm>
          <a:custGeom>
            <a:avLst/>
            <a:gdLst/>
            <a:ahLst/>
            <a:cxnLst/>
            <a:rect l="l" t="t" r="r" b="b"/>
            <a:pathLst>
              <a:path w="3034925" h="1738184">
                <a:moveTo>
                  <a:pt x="0" y="0"/>
                </a:moveTo>
                <a:lnTo>
                  <a:pt x="3034925" y="0"/>
                </a:lnTo>
                <a:lnTo>
                  <a:pt x="3034925" y="1738185"/>
                </a:lnTo>
                <a:lnTo>
                  <a:pt x="0" y="1738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801493">
            <a:off x="1963428" y="801731"/>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801493">
            <a:off x="3916444" y="358204"/>
            <a:ext cx="3034925" cy="1738184"/>
          </a:xfrm>
          <a:custGeom>
            <a:avLst/>
            <a:gdLst/>
            <a:ahLst/>
            <a:cxnLst/>
            <a:rect l="l" t="t" r="r" b="b"/>
            <a:pathLst>
              <a:path w="3034925" h="1738184">
                <a:moveTo>
                  <a:pt x="0" y="0"/>
                </a:moveTo>
                <a:lnTo>
                  <a:pt x="3034925" y="0"/>
                </a:lnTo>
                <a:lnTo>
                  <a:pt x="3034925" y="1738185"/>
                </a:lnTo>
                <a:lnTo>
                  <a:pt x="0" y="1738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801493">
            <a:off x="4533800" y="816981"/>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801493">
            <a:off x="5824429" y="327079"/>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801493">
            <a:off x="6586922" y="712400"/>
            <a:ext cx="3034925" cy="1738184"/>
          </a:xfrm>
          <a:custGeom>
            <a:avLst/>
            <a:gdLst/>
            <a:ahLst/>
            <a:cxnLst/>
            <a:rect l="l" t="t" r="r" b="b"/>
            <a:pathLst>
              <a:path w="3034925" h="1738184">
                <a:moveTo>
                  <a:pt x="0" y="0"/>
                </a:moveTo>
                <a:lnTo>
                  <a:pt x="3034925" y="0"/>
                </a:lnTo>
                <a:lnTo>
                  <a:pt x="3034925" y="1738185"/>
                </a:lnTo>
                <a:lnTo>
                  <a:pt x="0" y="1738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5220130">
            <a:off x="9833330" y="-350345"/>
            <a:ext cx="2058007" cy="2634249"/>
          </a:xfrm>
          <a:custGeom>
            <a:avLst/>
            <a:gdLst/>
            <a:ahLst/>
            <a:cxnLst/>
            <a:rect l="l" t="t" r="r" b="b"/>
            <a:pathLst>
              <a:path w="2058007" h="2634249">
                <a:moveTo>
                  <a:pt x="0" y="0"/>
                </a:moveTo>
                <a:lnTo>
                  <a:pt x="2058008" y="0"/>
                </a:lnTo>
                <a:lnTo>
                  <a:pt x="2058008" y="2634249"/>
                </a:lnTo>
                <a:lnTo>
                  <a:pt x="0" y="263424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rnd">
            <a:noFill/>
            <a:prstDash val="solid"/>
            <a:round/>
          </a:ln>
        </p:spPr>
      </p:sp>
      <p:grpSp>
        <p:nvGrpSpPr>
          <p:cNvPr id="13" name="Group 13"/>
          <p:cNvGrpSpPr/>
          <p:nvPr/>
        </p:nvGrpSpPr>
        <p:grpSpPr>
          <a:xfrm>
            <a:off x="114299" y="3039034"/>
            <a:ext cx="10639216" cy="7247966"/>
            <a:chOff x="0" y="0"/>
            <a:chExt cx="14185622" cy="9663955"/>
          </a:xfrm>
        </p:grpSpPr>
        <p:grpSp>
          <p:nvGrpSpPr>
            <p:cNvPr id="14" name="Group 14"/>
            <p:cNvGrpSpPr/>
            <p:nvPr/>
          </p:nvGrpSpPr>
          <p:grpSpPr>
            <a:xfrm>
              <a:off x="134102" y="4077852"/>
              <a:ext cx="4612810" cy="5359825"/>
              <a:chOff x="0" y="0"/>
              <a:chExt cx="911172" cy="1058731"/>
            </a:xfrm>
          </p:grpSpPr>
          <p:sp>
            <p:nvSpPr>
              <p:cNvPr id="15" name="Freeform 15"/>
              <p:cNvSpPr/>
              <p:nvPr/>
            </p:nvSpPr>
            <p:spPr>
              <a:xfrm>
                <a:off x="0" y="0"/>
                <a:ext cx="911172" cy="1058731"/>
              </a:xfrm>
              <a:custGeom>
                <a:avLst/>
                <a:gdLst/>
                <a:ahLst/>
                <a:cxnLst/>
                <a:rect l="l" t="t" r="r" b="b"/>
                <a:pathLst>
                  <a:path w="911172" h="1058731">
                    <a:moveTo>
                      <a:pt x="114128" y="0"/>
                    </a:moveTo>
                    <a:lnTo>
                      <a:pt x="797044" y="0"/>
                    </a:lnTo>
                    <a:cubicBezTo>
                      <a:pt x="860076" y="0"/>
                      <a:pt x="911172" y="51097"/>
                      <a:pt x="911172" y="114128"/>
                    </a:cubicBezTo>
                    <a:lnTo>
                      <a:pt x="911172" y="944603"/>
                    </a:lnTo>
                    <a:cubicBezTo>
                      <a:pt x="911172" y="1007634"/>
                      <a:pt x="860076" y="1058731"/>
                      <a:pt x="797044" y="1058731"/>
                    </a:cubicBezTo>
                    <a:lnTo>
                      <a:pt x="114128" y="1058731"/>
                    </a:lnTo>
                    <a:cubicBezTo>
                      <a:pt x="51097" y="1058731"/>
                      <a:pt x="0" y="1007634"/>
                      <a:pt x="0" y="944603"/>
                    </a:cubicBezTo>
                    <a:lnTo>
                      <a:pt x="0" y="114128"/>
                    </a:lnTo>
                    <a:cubicBezTo>
                      <a:pt x="0" y="51097"/>
                      <a:pt x="51097" y="0"/>
                      <a:pt x="114128" y="0"/>
                    </a:cubicBezTo>
                    <a:close/>
                  </a:path>
                </a:pathLst>
              </a:custGeom>
              <a:solidFill>
                <a:srgbClr val="38B6FF"/>
              </a:solidFill>
            </p:spPr>
          </p:sp>
          <p:sp>
            <p:nvSpPr>
              <p:cNvPr id="16" name="TextBox 16"/>
              <p:cNvSpPr txBox="1"/>
              <p:nvPr/>
            </p:nvSpPr>
            <p:spPr>
              <a:xfrm>
                <a:off x="0" y="-57150"/>
                <a:ext cx="911172" cy="1115881"/>
              </a:xfrm>
              <a:prstGeom prst="rect">
                <a:avLst/>
              </a:prstGeom>
            </p:spPr>
            <p:txBody>
              <a:bodyPr lIns="50800" tIns="50800" rIns="50800" bIns="50800" rtlCol="0" anchor="ctr"/>
              <a:lstStyle/>
              <a:p>
                <a:pPr algn="ctr">
                  <a:lnSpc>
                    <a:spcPts val="3710"/>
                  </a:lnSpc>
                </a:pPr>
                <a:endParaRPr/>
              </a:p>
            </p:txBody>
          </p:sp>
        </p:grpSp>
        <p:grpSp>
          <p:nvGrpSpPr>
            <p:cNvPr id="17" name="Group 17"/>
            <p:cNvGrpSpPr/>
            <p:nvPr/>
          </p:nvGrpSpPr>
          <p:grpSpPr>
            <a:xfrm>
              <a:off x="4927446" y="2729075"/>
              <a:ext cx="3804943" cy="6708601"/>
              <a:chOff x="0" y="0"/>
              <a:chExt cx="751594" cy="1325156"/>
            </a:xfrm>
          </p:grpSpPr>
          <p:sp>
            <p:nvSpPr>
              <p:cNvPr id="18" name="Freeform 18"/>
              <p:cNvSpPr/>
              <p:nvPr/>
            </p:nvSpPr>
            <p:spPr>
              <a:xfrm>
                <a:off x="0" y="0"/>
                <a:ext cx="751594" cy="1325156"/>
              </a:xfrm>
              <a:custGeom>
                <a:avLst/>
                <a:gdLst/>
                <a:ahLst/>
                <a:cxnLst/>
                <a:rect l="l" t="t" r="r" b="b"/>
                <a:pathLst>
                  <a:path w="751594" h="1325156">
                    <a:moveTo>
                      <a:pt x="138360" y="0"/>
                    </a:moveTo>
                    <a:lnTo>
                      <a:pt x="613234" y="0"/>
                    </a:lnTo>
                    <a:cubicBezTo>
                      <a:pt x="649929" y="0"/>
                      <a:pt x="685122" y="14577"/>
                      <a:pt x="711069" y="40525"/>
                    </a:cubicBezTo>
                    <a:cubicBezTo>
                      <a:pt x="737017" y="66472"/>
                      <a:pt x="751594" y="101664"/>
                      <a:pt x="751594" y="138360"/>
                    </a:cubicBezTo>
                    <a:lnTo>
                      <a:pt x="751594" y="1186796"/>
                    </a:lnTo>
                    <a:cubicBezTo>
                      <a:pt x="751594" y="1263210"/>
                      <a:pt x="689648" y="1325156"/>
                      <a:pt x="613234" y="1325156"/>
                    </a:cubicBezTo>
                    <a:lnTo>
                      <a:pt x="138360" y="1325156"/>
                    </a:lnTo>
                    <a:cubicBezTo>
                      <a:pt x="101664" y="1325156"/>
                      <a:pt x="66472" y="1310579"/>
                      <a:pt x="40525" y="1284631"/>
                    </a:cubicBezTo>
                    <a:cubicBezTo>
                      <a:pt x="14577" y="1258684"/>
                      <a:pt x="0" y="1223491"/>
                      <a:pt x="0" y="1186796"/>
                    </a:cubicBezTo>
                    <a:lnTo>
                      <a:pt x="0" y="138360"/>
                    </a:lnTo>
                    <a:cubicBezTo>
                      <a:pt x="0" y="61946"/>
                      <a:pt x="61946" y="0"/>
                      <a:pt x="138360" y="0"/>
                    </a:cubicBezTo>
                    <a:close/>
                  </a:path>
                </a:pathLst>
              </a:custGeom>
              <a:solidFill>
                <a:srgbClr val="38B6FF"/>
              </a:solidFill>
            </p:spPr>
          </p:sp>
          <p:sp>
            <p:nvSpPr>
              <p:cNvPr id="19" name="TextBox 19"/>
              <p:cNvSpPr txBox="1"/>
              <p:nvPr/>
            </p:nvSpPr>
            <p:spPr>
              <a:xfrm>
                <a:off x="0" y="-57150"/>
                <a:ext cx="751594" cy="1382306"/>
              </a:xfrm>
              <a:prstGeom prst="rect">
                <a:avLst/>
              </a:prstGeom>
            </p:spPr>
            <p:txBody>
              <a:bodyPr lIns="50800" tIns="50800" rIns="50800" bIns="50800" rtlCol="0" anchor="ctr"/>
              <a:lstStyle/>
              <a:p>
                <a:pPr algn="ctr">
                  <a:lnSpc>
                    <a:spcPts val="3710"/>
                  </a:lnSpc>
                </a:pPr>
                <a:endParaRPr/>
              </a:p>
            </p:txBody>
          </p:sp>
        </p:grpSp>
        <p:grpSp>
          <p:nvGrpSpPr>
            <p:cNvPr id="20" name="Group 20"/>
            <p:cNvGrpSpPr/>
            <p:nvPr/>
          </p:nvGrpSpPr>
          <p:grpSpPr>
            <a:xfrm>
              <a:off x="9040101" y="408513"/>
              <a:ext cx="5145520" cy="9029164"/>
              <a:chOff x="0" y="0"/>
              <a:chExt cx="1016399" cy="1783538"/>
            </a:xfrm>
          </p:grpSpPr>
          <p:sp>
            <p:nvSpPr>
              <p:cNvPr id="21" name="Freeform 21"/>
              <p:cNvSpPr/>
              <p:nvPr/>
            </p:nvSpPr>
            <p:spPr>
              <a:xfrm>
                <a:off x="0" y="0"/>
                <a:ext cx="1016399" cy="1783538"/>
              </a:xfrm>
              <a:custGeom>
                <a:avLst/>
                <a:gdLst/>
                <a:ahLst/>
                <a:cxnLst/>
                <a:rect l="l" t="t" r="r" b="b"/>
                <a:pathLst>
                  <a:path w="1016399" h="1783538">
                    <a:moveTo>
                      <a:pt x="102312" y="0"/>
                    </a:moveTo>
                    <a:lnTo>
                      <a:pt x="914087" y="0"/>
                    </a:lnTo>
                    <a:cubicBezTo>
                      <a:pt x="941222" y="0"/>
                      <a:pt x="967245" y="10779"/>
                      <a:pt x="986432" y="29967"/>
                    </a:cubicBezTo>
                    <a:cubicBezTo>
                      <a:pt x="1005620" y="49154"/>
                      <a:pt x="1016399" y="75177"/>
                      <a:pt x="1016399" y="102312"/>
                    </a:cubicBezTo>
                    <a:lnTo>
                      <a:pt x="1016399" y="1681226"/>
                    </a:lnTo>
                    <a:cubicBezTo>
                      <a:pt x="1016399" y="1737732"/>
                      <a:pt x="970592" y="1783538"/>
                      <a:pt x="914087" y="1783538"/>
                    </a:cubicBezTo>
                    <a:lnTo>
                      <a:pt x="102312" y="1783538"/>
                    </a:lnTo>
                    <a:cubicBezTo>
                      <a:pt x="75177" y="1783538"/>
                      <a:pt x="49154" y="1772759"/>
                      <a:pt x="29967" y="1753572"/>
                    </a:cubicBezTo>
                    <a:cubicBezTo>
                      <a:pt x="10779" y="1734384"/>
                      <a:pt x="0" y="1708361"/>
                      <a:pt x="0" y="1681226"/>
                    </a:cubicBezTo>
                    <a:lnTo>
                      <a:pt x="0" y="102312"/>
                    </a:lnTo>
                    <a:cubicBezTo>
                      <a:pt x="0" y="75177"/>
                      <a:pt x="10779" y="49154"/>
                      <a:pt x="29967" y="29967"/>
                    </a:cubicBezTo>
                    <a:cubicBezTo>
                      <a:pt x="49154" y="10779"/>
                      <a:pt x="75177" y="0"/>
                      <a:pt x="102312" y="0"/>
                    </a:cubicBezTo>
                    <a:close/>
                  </a:path>
                </a:pathLst>
              </a:custGeom>
              <a:solidFill>
                <a:srgbClr val="38B6FF"/>
              </a:solidFill>
            </p:spPr>
          </p:sp>
          <p:sp>
            <p:nvSpPr>
              <p:cNvPr id="22" name="TextBox 22"/>
              <p:cNvSpPr txBox="1"/>
              <p:nvPr/>
            </p:nvSpPr>
            <p:spPr>
              <a:xfrm>
                <a:off x="0" y="-57150"/>
                <a:ext cx="1016399" cy="1840688"/>
              </a:xfrm>
              <a:prstGeom prst="rect">
                <a:avLst/>
              </a:prstGeom>
            </p:spPr>
            <p:txBody>
              <a:bodyPr lIns="50800" tIns="50800" rIns="50800" bIns="50800" rtlCol="0" anchor="ctr"/>
              <a:lstStyle/>
              <a:p>
                <a:pPr algn="ctr">
                  <a:lnSpc>
                    <a:spcPts val="3710"/>
                  </a:lnSpc>
                </a:pPr>
                <a:endParaRPr/>
              </a:p>
            </p:txBody>
          </p:sp>
        </p:grpSp>
        <p:sp>
          <p:nvSpPr>
            <p:cNvPr id="23" name="Freeform 23"/>
            <p:cNvSpPr/>
            <p:nvPr/>
          </p:nvSpPr>
          <p:spPr>
            <a:xfrm>
              <a:off x="0" y="0"/>
              <a:ext cx="14185622" cy="9663955"/>
            </a:xfrm>
            <a:custGeom>
              <a:avLst/>
              <a:gdLst/>
              <a:ahLst/>
              <a:cxnLst/>
              <a:rect l="l" t="t" r="r" b="b"/>
              <a:pathLst>
                <a:path w="14185622" h="9663955">
                  <a:moveTo>
                    <a:pt x="0" y="0"/>
                  </a:moveTo>
                  <a:lnTo>
                    <a:pt x="14185622" y="0"/>
                  </a:lnTo>
                  <a:lnTo>
                    <a:pt x="14185622" y="9663955"/>
                  </a:lnTo>
                  <a:lnTo>
                    <a:pt x="0" y="9663955"/>
                  </a:lnTo>
                  <a:lnTo>
                    <a:pt x="0" y="0"/>
                  </a:lnTo>
                  <a:close/>
                </a:path>
              </a:pathLst>
            </a:custGeom>
            <a:blipFill>
              <a:blip r:embed="rId7"/>
              <a:stretch>
                <a:fillRect/>
              </a:stretch>
            </a:blipFill>
          </p:spPr>
        </p:sp>
        <p:grpSp>
          <p:nvGrpSpPr>
            <p:cNvPr id="24" name="Group 24"/>
            <p:cNvGrpSpPr/>
            <p:nvPr/>
          </p:nvGrpSpPr>
          <p:grpSpPr>
            <a:xfrm>
              <a:off x="60178" y="332007"/>
              <a:ext cx="3989705" cy="3154449"/>
              <a:chOff x="0" y="0"/>
              <a:chExt cx="788090" cy="623101"/>
            </a:xfrm>
          </p:grpSpPr>
          <p:sp>
            <p:nvSpPr>
              <p:cNvPr id="25" name="Freeform 25"/>
              <p:cNvSpPr/>
              <p:nvPr/>
            </p:nvSpPr>
            <p:spPr>
              <a:xfrm>
                <a:off x="0" y="0"/>
                <a:ext cx="788090" cy="623101"/>
              </a:xfrm>
              <a:custGeom>
                <a:avLst/>
                <a:gdLst/>
                <a:ahLst/>
                <a:cxnLst/>
                <a:rect l="l" t="t" r="r" b="b"/>
                <a:pathLst>
                  <a:path w="788090" h="623101">
                    <a:moveTo>
                      <a:pt x="131952" y="0"/>
                    </a:moveTo>
                    <a:lnTo>
                      <a:pt x="656138" y="0"/>
                    </a:lnTo>
                    <a:cubicBezTo>
                      <a:pt x="691134" y="0"/>
                      <a:pt x="724696" y="13902"/>
                      <a:pt x="749442" y="38648"/>
                    </a:cubicBezTo>
                    <a:cubicBezTo>
                      <a:pt x="774188" y="63394"/>
                      <a:pt x="788090" y="96956"/>
                      <a:pt x="788090" y="131952"/>
                    </a:cubicBezTo>
                    <a:lnTo>
                      <a:pt x="788090" y="491149"/>
                    </a:lnTo>
                    <a:cubicBezTo>
                      <a:pt x="788090" y="526145"/>
                      <a:pt x="774188" y="559707"/>
                      <a:pt x="749442" y="584453"/>
                    </a:cubicBezTo>
                    <a:cubicBezTo>
                      <a:pt x="724696" y="609199"/>
                      <a:pt x="691134" y="623101"/>
                      <a:pt x="656138" y="623101"/>
                    </a:cubicBezTo>
                    <a:lnTo>
                      <a:pt x="131952" y="623101"/>
                    </a:lnTo>
                    <a:cubicBezTo>
                      <a:pt x="96956" y="623101"/>
                      <a:pt x="63394" y="609199"/>
                      <a:pt x="38648" y="584453"/>
                    </a:cubicBezTo>
                    <a:cubicBezTo>
                      <a:pt x="13902" y="559707"/>
                      <a:pt x="0" y="526145"/>
                      <a:pt x="0" y="491149"/>
                    </a:cubicBezTo>
                    <a:lnTo>
                      <a:pt x="0" y="131952"/>
                    </a:lnTo>
                    <a:cubicBezTo>
                      <a:pt x="0" y="96956"/>
                      <a:pt x="13902" y="63394"/>
                      <a:pt x="38648" y="38648"/>
                    </a:cubicBezTo>
                    <a:cubicBezTo>
                      <a:pt x="63394" y="13902"/>
                      <a:pt x="96956" y="0"/>
                      <a:pt x="131952" y="0"/>
                    </a:cubicBezTo>
                    <a:close/>
                  </a:path>
                </a:pathLst>
              </a:custGeom>
              <a:solidFill>
                <a:srgbClr val="38B6FF"/>
              </a:solidFill>
            </p:spPr>
          </p:sp>
          <p:sp>
            <p:nvSpPr>
              <p:cNvPr id="26" name="TextBox 26"/>
              <p:cNvSpPr txBox="1"/>
              <p:nvPr/>
            </p:nvSpPr>
            <p:spPr>
              <a:xfrm>
                <a:off x="0" y="-57150"/>
                <a:ext cx="788090" cy="680251"/>
              </a:xfrm>
              <a:prstGeom prst="rect">
                <a:avLst/>
              </a:prstGeom>
            </p:spPr>
            <p:txBody>
              <a:bodyPr lIns="50800" tIns="50800" rIns="50800" bIns="50800" rtlCol="0" anchor="ctr"/>
              <a:lstStyle/>
              <a:p>
                <a:pPr algn="ctr">
                  <a:lnSpc>
                    <a:spcPts val="3710"/>
                  </a:lnSpc>
                </a:pPr>
                <a:endParaRPr/>
              </a:p>
            </p:txBody>
          </p:sp>
        </p:grpSp>
        <p:sp>
          <p:nvSpPr>
            <p:cNvPr id="27" name="TextBox 27"/>
            <p:cNvSpPr txBox="1"/>
            <p:nvPr/>
          </p:nvSpPr>
          <p:spPr>
            <a:xfrm>
              <a:off x="971269" y="8050911"/>
              <a:ext cx="3203709" cy="1151043"/>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Vector</a:t>
              </a:r>
            </a:p>
          </p:txBody>
        </p:sp>
        <p:sp>
          <p:nvSpPr>
            <p:cNvPr id="28" name="TextBox 28"/>
            <p:cNvSpPr txBox="1"/>
            <p:nvPr/>
          </p:nvSpPr>
          <p:spPr>
            <a:xfrm>
              <a:off x="5201979" y="8050911"/>
              <a:ext cx="3203709" cy="1151043"/>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Matrix</a:t>
              </a:r>
            </a:p>
          </p:txBody>
        </p:sp>
        <p:sp>
          <p:nvSpPr>
            <p:cNvPr id="29" name="TextBox 29"/>
            <p:cNvSpPr txBox="1"/>
            <p:nvPr/>
          </p:nvSpPr>
          <p:spPr>
            <a:xfrm>
              <a:off x="10306654" y="8050911"/>
              <a:ext cx="3427371" cy="1151043"/>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Tensor</a:t>
              </a:r>
            </a:p>
          </p:txBody>
        </p:sp>
        <p:sp>
          <p:nvSpPr>
            <p:cNvPr id="30" name="TextBox 30"/>
            <p:cNvSpPr txBox="1"/>
            <p:nvPr/>
          </p:nvSpPr>
          <p:spPr>
            <a:xfrm>
              <a:off x="622512" y="1903525"/>
              <a:ext cx="3427371" cy="1151043"/>
            </a:xfrm>
            <a:prstGeom prst="rect">
              <a:avLst/>
            </a:prstGeom>
          </p:spPr>
          <p:txBody>
            <a:bodyPr lIns="0" tIns="0" rIns="0" bIns="0" rtlCol="0" anchor="t">
              <a:spAutoFit/>
            </a:bodyPr>
            <a:lstStyle/>
            <a:p>
              <a:pPr algn="l">
                <a:lnSpc>
                  <a:spcPts val="7279"/>
                </a:lnSpc>
              </a:pPr>
              <a:r>
                <a:rPr lang="en-US" sz="5199" b="1">
                  <a:solidFill>
                    <a:srgbClr val="000000"/>
                  </a:solidFill>
                  <a:latin typeface="Canva Sans Bold"/>
                  <a:ea typeface="Canva Sans Bold"/>
                  <a:cs typeface="Canva Sans Bold"/>
                  <a:sym typeface="Canva Sans Bold"/>
                </a:rPr>
                <a:t>Scalar</a:t>
              </a:r>
            </a:p>
          </p:txBody>
        </p:sp>
        <p:sp>
          <p:nvSpPr>
            <p:cNvPr id="31" name="TextBox 31"/>
            <p:cNvSpPr txBox="1"/>
            <p:nvPr/>
          </p:nvSpPr>
          <p:spPr>
            <a:xfrm>
              <a:off x="1361876" y="919544"/>
              <a:ext cx="1367631" cy="751628"/>
            </a:xfrm>
            <a:prstGeom prst="rect">
              <a:avLst/>
            </a:prstGeom>
          </p:spPr>
          <p:txBody>
            <a:bodyPr lIns="0" tIns="0" rIns="0" bIns="0" rtlCol="0" anchor="t">
              <a:spAutoFit/>
            </a:bodyPr>
            <a:lstStyle/>
            <a:p>
              <a:pPr algn="ctr">
                <a:lnSpc>
                  <a:spcPts val="4759"/>
                </a:lnSpc>
              </a:pPr>
              <a:r>
                <a:rPr lang="en-US" sz="3399">
                  <a:solidFill>
                    <a:srgbClr val="000000"/>
                  </a:solidFill>
                  <a:latin typeface="Canva Sans"/>
                  <a:ea typeface="Canva Sans"/>
                  <a:cs typeface="Canva Sans"/>
                  <a:sym typeface="Canva Sans"/>
                </a:rPr>
                <a:t>x = 5 </a:t>
              </a:r>
            </a:p>
          </p:txBody>
        </p:sp>
      </p:grpSp>
      <p:sp>
        <p:nvSpPr>
          <p:cNvPr id="32" name="Freeform 32"/>
          <p:cNvSpPr/>
          <p:nvPr/>
        </p:nvSpPr>
        <p:spPr>
          <a:xfrm>
            <a:off x="6051262" y="175426"/>
            <a:ext cx="12035342" cy="3070026"/>
          </a:xfrm>
          <a:custGeom>
            <a:avLst/>
            <a:gdLst/>
            <a:ahLst/>
            <a:cxnLst/>
            <a:rect l="l" t="t" r="r" b="b"/>
            <a:pathLst>
              <a:path w="12035342" h="3070026">
                <a:moveTo>
                  <a:pt x="0" y="0"/>
                </a:moveTo>
                <a:lnTo>
                  <a:pt x="12035342" y="0"/>
                </a:lnTo>
                <a:lnTo>
                  <a:pt x="12035342" y="3070026"/>
                </a:lnTo>
                <a:lnTo>
                  <a:pt x="0" y="3070026"/>
                </a:lnTo>
                <a:lnTo>
                  <a:pt x="0" y="0"/>
                </a:lnTo>
                <a:close/>
              </a:path>
            </a:pathLst>
          </a:custGeom>
          <a:blipFill>
            <a:blip r:embed="rId8"/>
            <a:stretch>
              <a:fillRect b="-5069"/>
            </a:stretch>
          </a:blipFill>
        </p:spPr>
      </p:sp>
      <p:sp>
        <p:nvSpPr>
          <p:cNvPr id="33" name="TextBox 33"/>
          <p:cNvSpPr txBox="1"/>
          <p:nvPr/>
        </p:nvSpPr>
        <p:spPr>
          <a:xfrm>
            <a:off x="561816" y="1031565"/>
            <a:ext cx="8582184" cy="654508"/>
          </a:xfrm>
          <a:prstGeom prst="rect">
            <a:avLst/>
          </a:prstGeom>
        </p:spPr>
        <p:txBody>
          <a:bodyPr lIns="0" tIns="0" rIns="0" bIns="0" rtlCol="0" anchor="t">
            <a:spAutoFit/>
          </a:bodyPr>
          <a:lstStyle/>
          <a:p>
            <a:pPr algn="l">
              <a:lnSpc>
                <a:spcPts val="4906"/>
              </a:lnSpc>
            </a:pPr>
            <a:r>
              <a:rPr lang="en-US" sz="4810">
                <a:solidFill>
                  <a:srgbClr val="000000"/>
                </a:solidFill>
                <a:latin typeface="More Sugar"/>
                <a:ea typeface="More Sugar"/>
                <a:cs typeface="More Sugar"/>
                <a:sym typeface="More Sugar"/>
              </a:rPr>
              <a:t>NUMPY ARRAY</a:t>
            </a:r>
          </a:p>
        </p:txBody>
      </p:sp>
      <p:sp>
        <p:nvSpPr>
          <p:cNvPr id="34" name="TextBox 34"/>
          <p:cNvSpPr txBox="1"/>
          <p:nvPr/>
        </p:nvSpPr>
        <p:spPr>
          <a:xfrm>
            <a:off x="14712249" y="3483377"/>
            <a:ext cx="3125042" cy="887095"/>
          </a:xfrm>
          <a:prstGeom prst="rect">
            <a:avLst/>
          </a:prstGeom>
        </p:spPr>
        <p:txBody>
          <a:bodyPr lIns="0" tIns="0" rIns="0" bIns="0" rtlCol="0" anchor="t">
            <a:spAutoFit/>
          </a:bodyPr>
          <a:lstStyle/>
          <a:p>
            <a:pPr algn="ctr">
              <a:lnSpc>
                <a:spcPts val="7279"/>
              </a:lnSpc>
            </a:pPr>
            <a:r>
              <a:rPr lang="en-US" sz="5199" b="1">
                <a:solidFill>
                  <a:srgbClr val="38B6FF"/>
                </a:solidFill>
                <a:latin typeface="Canva Sans Bold"/>
                <a:ea typeface="Canva Sans Bold"/>
                <a:cs typeface="Canva Sans Bold"/>
                <a:sym typeface="Canva Sans Bold"/>
                <a:hlinkClick r:id="rId9" tooltip="https://github.com/mdmahamudmredha/NumPy/blob/main/Day%20-%2001/NumPy/Vector%20Matrix%20tensor.ipynb"/>
              </a:rPr>
              <a:t>Example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61356" y="608417"/>
            <a:ext cx="2430302" cy="1519360"/>
          </a:xfrm>
          <a:prstGeom prst="rect">
            <a:avLst/>
          </a:prstGeom>
        </p:spPr>
        <p:txBody>
          <a:bodyPr lIns="0" tIns="0" rIns="0" bIns="0" rtlCol="0" anchor="t">
            <a:spAutoFit/>
          </a:bodyPr>
          <a:lstStyle/>
          <a:p>
            <a:pPr algn="ctr">
              <a:lnSpc>
                <a:spcPts val="5760"/>
              </a:lnSpc>
            </a:pPr>
            <a:r>
              <a:rPr lang="en-US" sz="4114" b="1">
                <a:solidFill>
                  <a:srgbClr val="000000"/>
                </a:solidFill>
                <a:latin typeface="Times New Roman Bold"/>
                <a:ea typeface="Times New Roman Bold"/>
                <a:cs typeface="Times New Roman Bold"/>
                <a:sym typeface="Times New Roman Bold"/>
              </a:rPr>
              <a:t>Supervised Learning</a:t>
            </a:r>
          </a:p>
        </p:txBody>
      </p:sp>
      <p:sp>
        <p:nvSpPr>
          <p:cNvPr id="4" name="Freeform 4"/>
          <p:cNvSpPr/>
          <p:nvPr/>
        </p:nvSpPr>
        <p:spPr>
          <a:xfrm rot="801493">
            <a:off x="-240955" y="233353"/>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801493">
            <a:off x="-241069" y="801731"/>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801493">
            <a:off x="1963428" y="358204"/>
            <a:ext cx="3034925" cy="1738184"/>
          </a:xfrm>
          <a:custGeom>
            <a:avLst/>
            <a:gdLst/>
            <a:ahLst/>
            <a:cxnLst/>
            <a:rect l="l" t="t" r="r" b="b"/>
            <a:pathLst>
              <a:path w="3034925" h="1738184">
                <a:moveTo>
                  <a:pt x="0" y="0"/>
                </a:moveTo>
                <a:lnTo>
                  <a:pt x="3034925" y="0"/>
                </a:lnTo>
                <a:lnTo>
                  <a:pt x="3034925" y="1738185"/>
                </a:lnTo>
                <a:lnTo>
                  <a:pt x="0" y="1738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801493">
            <a:off x="1963428" y="801731"/>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801493">
            <a:off x="3916444" y="358204"/>
            <a:ext cx="3034925" cy="1738184"/>
          </a:xfrm>
          <a:custGeom>
            <a:avLst/>
            <a:gdLst/>
            <a:ahLst/>
            <a:cxnLst/>
            <a:rect l="l" t="t" r="r" b="b"/>
            <a:pathLst>
              <a:path w="3034925" h="1738184">
                <a:moveTo>
                  <a:pt x="0" y="0"/>
                </a:moveTo>
                <a:lnTo>
                  <a:pt x="3034925" y="0"/>
                </a:lnTo>
                <a:lnTo>
                  <a:pt x="3034925" y="1738185"/>
                </a:lnTo>
                <a:lnTo>
                  <a:pt x="0" y="1738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801493">
            <a:off x="4533800" y="816981"/>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801493">
            <a:off x="5824429" y="327079"/>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801493">
            <a:off x="6586922" y="712400"/>
            <a:ext cx="3034925" cy="1738184"/>
          </a:xfrm>
          <a:custGeom>
            <a:avLst/>
            <a:gdLst/>
            <a:ahLst/>
            <a:cxnLst/>
            <a:rect l="l" t="t" r="r" b="b"/>
            <a:pathLst>
              <a:path w="3034925" h="1738184">
                <a:moveTo>
                  <a:pt x="0" y="0"/>
                </a:moveTo>
                <a:lnTo>
                  <a:pt x="3034925" y="0"/>
                </a:lnTo>
                <a:lnTo>
                  <a:pt x="3034925" y="1738185"/>
                </a:lnTo>
                <a:lnTo>
                  <a:pt x="0" y="1738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5220130">
            <a:off x="9833330" y="-350345"/>
            <a:ext cx="2058007" cy="2634249"/>
          </a:xfrm>
          <a:custGeom>
            <a:avLst/>
            <a:gdLst/>
            <a:ahLst/>
            <a:cxnLst/>
            <a:rect l="l" t="t" r="r" b="b"/>
            <a:pathLst>
              <a:path w="2058007" h="2634249">
                <a:moveTo>
                  <a:pt x="0" y="0"/>
                </a:moveTo>
                <a:lnTo>
                  <a:pt x="2058008" y="0"/>
                </a:lnTo>
                <a:lnTo>
                  <a:pt x="2058008" y="2634249"/>
                </a:lnTo>
                <a:lnTo>
                  <a:pt x="0" y="263424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rnd">
            <a:noFill/>
            <a:prstDash val="solid"/>
            <a:round/>
          </a:ln>
        </p:spPr>
      </p:sp>
      <p:sp>
        <p:nvSpPr>
          <p:cNvPr id="13" name="TextBox 13"/>
          <p:cNvSpPr txBox="1"/>
          <p:nvPr/>
        </p:nvSpPr>
        <p:spPr>
          <a:xfrm>
            <a:off x="561816" y="1031565"/>
            <a:ext cx="8582184" cy="654508"/>
          </a:xfrm>
          <a:prstGeom prst="rect">
            <a:avLst/>
          </a:prstGeom>
        </p:spPr>
        <p:txBody>
          <a:bodyPr lIns="0" tIns="0" rIns="0" bIns="0" rtlCol="0" anchor="t">
            <a:spAutoFit/>
          </a:bodyPr>
          <a:lstStyle/>
          <a:p>
            <a:pPr algn="l">
              <a:lnSpc>
                <a:spcPts val="4906"/>
              </a:lnSpc>
            </a:pPr>
            <a:r>
              <a:rPr lang="en-US" sz="4810" dirty="0">
                <a:solidFill>
                  <a:srgbClr val="000000"/>
                </a:solidFill>
                <a:latin typeface="More Sugar"/>
                <a:ea typeface="More Sugar"/>
                <a:cs typeface="More Sugar"/>
                <a:sym typeface="More Sugar"/>
              </a:rPr>
              <a:t>NUMPY’R </a:t>
            </a:r>
            <a:r>
              <a:rPr lang="en-US" sz="4810" dirty="0" err="1">
                <a:solidFill>
                  <a:srgbClr val="000000"/>
                </a:solidFill>
                <a:latin typeface="More Sugar"/>
                <a:ea typeface="More Sugar"/>
                <a:cs typeface="More Sugar"/>
                <a:sym typeface="More Sugar"/>
              </a:rPr>
              <a:t>চোদ্দ</a:t>
            </a:r>
            <a:r>
              <a:rPr lang="en-US" sz="4810" dirty="0">
                <a:solidFill>
                  <a:srgbClr val="000000"/>
                </a:solidFill>
                <a:latin typeface="More Sugar"/>
                <a:ea typeface="More Sugar"/>
                <a:cs typeface="More Sugar"/>
                <a:sym typeface="More Sugar"/>
              </a:rPr>
              <a:t> </a:t>
            </a:r>
            <a:r>
              <a:rPr lang="en-US" sz="4810" dirty="0" err="1">
                <a:solidFill>
                  <a:srgbClr val="000000"/>
                </a:solidFill>
                <a:latin typeface="More Sugar"/>
                <a:ea typeface="More Sugar"/>
                <a:cs typeface="More Sugar"/>
                <a:sym typeface="More Sugar"/>
              </a:rPr>
              <a:t>গুষ্টি</a:t>
            </a:r>
            <a:endParaRPr lang="en-US" sz="4810" dirty="0">
              <a:solidFill>
                <a:srgbClr val="000000"/>
              </a:solidFill>
              <a:latin typeface="More Sugar"/>
              <a:ea typeface="More Sugar"/>
              <a:cs typeface="More Sugar"/>
              <a:sym typeface="More Sugar"/>
            </a:endParaRPr>
          </a:p>
        </p:txBody>
      </p:sp>
      <p:sp>
        <p:nvSpPr>
          <p:cNvPr id="14" name="TextBox 14"/>
          <p:cNvSpPr txBox="1"/>
          <p:nvPr/>
        </p:nvSpPr>
        <p:spPr>
          <a:xfrm>
            <a:off x="4614665" y="4274503"/>
            <a:ext cx="5646524" cy="1566544"/>
          </a:xfrm>
          <a:prstGeom prst="rect">
            <a:avLst/>
          </a:prstGeom>
        </p:spPr>
        <p:txBody>
          <a:bodyPr lIns="0" tIns="0" rIns="0" bIns="0" rtlCol="0" anchor="t">
            <a:spAutoFit/>
          </a:bodyPr>
          <a:lstStyle/>
          <a:p>
            <a:pPr algn="ctr">
              <a:lnSpc>
                <a:spcPts val="12880"/>
              </a:lnSpc>
            </a:pPr>
            <a:r>
              <a:rPr lang="en-US" sz="9200" b="1">
                <a:solidFill>
                  <a:srgbClr val="FFFFFF"/>
                </a:solidFill>
                <a:latin typeface="Canva Sans Bold"/>
                <a:ea typeface="Canva Sans Bold"/>
                <a:cs typeface="Canva Sans Bold"/>
                <a:sym typeface="Canva Sans Bold"/>
              </a:rPr>
              <a:t>File  </a:t>
            </a:r>
            <a:r>
              <a:rPr lang="en-US" sz="9200" b="1">
                <a:solidFill>
                  <a:srgbClr val="38B6FF"/>
                </a:solidFill>
                <a:latin typeface="Canva Sans Bold"/>
                <a:ea typeface="Canva Sans Bold"/>
                <a:cs typeface="Canva Sans Bold"/>
                <a:sym typeface="Canva Sans Bold"/>
                <a:hlinkClick r:id="rId7" tooltip="https://github.com/mdmahamudmredha/NumPy/blob/main/Day%20-%2001/NumPy/Data%20Analysis%20using%20NumPy.ipynb"/>
              </a:rPr>
              <a:t>Link</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9944100" y="1413325"/>
            <a:ext cx="7315200" cy="2029968"/>
          </a:xfrm>
          <a:custGeom>
            <a:avLst/>
            <a:gdLst/>
            <a:ahLst/>
            <a:cxnLst/>
            <a:rect l="l" t="t" r="r" b="b"/>
            <a:pathLst>
              <a:path w="7315200" h="2029968">
                <a:moveTo>
                  <a:pt x="0" y="0"/>
                </a:moveTo>
                <a:lnTo>
                  <a:pt x="7315200" y="0"/>
                </a:lnTo>
                <a:lnTo>
                  <a:pt x="7315200" y="2029968"/>
                </a:lnTo>
                <a:lnTo>
                  <a:pt x="0" y="20299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944100" y="3659721"/>
            <a:ext cx="7315200" cy="2606040"/>
          </a:xfrm>
          <a:custGeom>
            <a:avLst/>
            <a:gdLst/>
            <a:ahLst/>
            <a:cxnLst/>
            <a:rect l="l" t="t" r="r" b="b"/>
            <a:pathLst>
              <a:path w="7315200" h="2606040">
                <a:moveTo>
                  <a:pt x="0" y="0"/>
                </a:moveTo>
                <a:lnTo>
                  <a:pt x="7315200" y="0"/>
                </a:lnTo>
                <a:lnTo>
                  <a:pt x="7315200" y="2606040"/>
                </a:lnTo>
                <a:lnTo>
                  <a:pt x="0" y="26060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9944100" y="6484836"/>
            <a:ext cx="7315200" cy="2075688"/>
          </a:xfrm>
          <a:custGeom>
            <a:avLst/>
            <a:gdLst/>
            <a:ahLst/>
            <a:cxnLst/>
            <a:rect l="l" t="t" r="r" b="b"/>
            <a:pathLst>
              <a:path w="7315200" h="2075688">
                <a:moveTo>
                  <a:pt x="0" y="0"/>
                </a:moveTo>
                <a:lnTo>
                  <a:pt x="7315200" y="0"/>
                </a:lnTo>
                <a:lnTo>
                  <a:pt x="7315200" y="2075688"/>
                </a:lnTo>
                <a:lnTo>
                  <a:pt x="0" y="207568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858951" y="1413325"/>
            <a:ext cx="8087354" cy="7147199"/>
          </a:xfrm>
          <a:custGeom>
            <a:avLst/>
            <a:gdLst/>
            <a:ahLst/>
            <a:cxnLst/>
            <a:rect l="l" t="t" r="r" b="b"/>
            <a:pathLst>
              <a:path w="8087354" h="7147199">
                <a:moveTo>
                  <a:pt x="0" y="0"/>
                </a:moveTo>
                <a:lnTo>
                  <a:pt x="8087354" y="0"/>
                </a:lnTo>
                <a:lnTo>
                  <a:pt x="8087354" y="7147199"/>
                </a:lnTo>
                <a:lnTo>
                  <a:pt x="0" y="7147199"/>
                </a:lnTo>
                <a:lnTo>
                  <a:pt x="0" y="0"/>
                </a:lnTo>
                <a:close/>
              </a:path>
            </a:pathLst>
          </a:custGeom>
          <a:blipFill>
            <a:blip r:embed="rId9"/>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253088">
            <a:off x="15091440" y="6352665"/>
            <a:ext cx="3995490" cy="4149554"/>
          </a:xfrm>
          <a:custGeom>
            <a:avLst/>
            <a:gdLst/>
            <a:ahLst/>
            <a:cxnLst/>
            <a:rect l="l" t="t" r="r" b="b"/>
            <a:pathLst>
              <a:path w="3995490" h="4149554">
                <a:moveTo>
                  <a:pt x="0" y="0"/>
                </a:moveTo>
                <a:lnTo>
                  <a:pt x="3995490" y="0"/>
                </a:lnTo>
                <a:lnTo>
                  <a:pt x="3995490" y="4149554"/>
                </a:lnTo>
                <a:lnTo>
                  <a:pt x="0" y="41495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285099" flipV="1">
            <a:off x="-1199713" y="-24258"/>
            <a:ext cx="2006389" cy="908347"/>
          </a:xfrm>
          <a:custGeom>
            <a:avLst/>
            <a:gdLst/>
            <a:ahLst/>
            <a:cxnLst/>
            <a:rect l="l" t="t" r="r" b="b"/>
            <a:pathLst>
              <a:path w="2006389" h="908347">
                <a:moveTo>
                  <a:pt x="0" y="908347"/>
                </a:moveTo>
                <a:lnTo>
                  <a:pt x="2006389" y="908347"/>
                </a:lnTo>
                <a:lnTo>
                  <a:pt x="2006389" y="0"/>
                </a:lnTo>
                <a:lnTo>
                  <a:pt x="0" y="0"/>
                </a:lnTo>
                <a:lnTo>
                  <a:pt x="0" y="90834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0857">
            <a:off x="-885248" y="606663"/>
            <a:ext cx="8941082" cy="2097090"/>
          </a:xfrm>
          <a:custGeom>
            <a:avLst/>
            <a:gdLst/>
            <a:ahLst/>
            <a:cxnLst/>
            <a:rect l="l" t="t" r="r" b="b"/>
            <a:pathLst>
              <a:path w="8941082" h="2097090">
                <a:moveTo>
                  <a:pt x="0" y="0"/>
                </a:moveTo>
                <a:lnTo>
                  <a:pt x="8941082" y="0"/>
                </a:lnTo>
                <a:lnTo>
                  <a:pt x="8941082" y="2097090"/>
                </a:lnTo>
                <a:lnTo>
                  <a:pt x="0" y="20970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60857">
            <a:off x="-426407" y="-214938"/>
            <a:ext cx="8941082" cy="2097090"/>
          </a:xfrm>
          <a:custGeom>
            <a:avLst/>
            <a:gdLst/>
            <a:ahLst/>
            <a:cxnLst/>
            <a:rect l="l" t="t" r="r" b="b"/>
            <a:pathLst>
              <a:path w="8941082" h="2097090">
                <a:moveTo>
                  <a:pt x="0" y="0"/>
                </a:moveTo>
                <a:lnTo>
                  <a:pt x="8941082" y="0"/>
                </a:lnTo>
                <a:lnTo>
                  <a:pt x="8941082" y="2097090"/>
                </a:lnTo>
                <a:lnTo>
                  <a:pt x="0" y="20970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281342" y="895973"/>
            <a:ext cx="7770390" cy="804497"/>
          </a:xfrm>
          <a:prstGeom prst="rect">
            <a:avLst/>
          </a:prstGeom>
        </p:spPr>
        <p:txBody>
          <a:bodyPr lIns="0" tIns="0" rIns="0" bIns="0" rtlCol="0" anchor="t">
            <a:spAutoFit/>
          </a:bodyPr>
          <a:lstStyle/>
          <a:p>
            <a:pPr algn="ctr">
              <a:lnSpc>
                <a:spcPts val="5650"/>
              </a:lnSpc>
            </a:pPr>
            <a:r>
              <a:rPr lang="en-US" sz="6727">
                <a:solidFill>
                  <a:srgbClr val="000000"/>
                </a:solidFill>
                <a:latin typeface="More Sugar"/>
                <a:ea typeface="More Sugar"/>
                <a:cs typeface="More Sugar"/>
                <a:sym typeface="More Sugar"/>
              </a:rPr>
              <a:t>WHAT IS NUMPY?</a:t>
            </a:r>
          </a:p>
        </p:txBody>
      </p:sp>
      <p:sp>
        <p:nvSpPr>
          <p:cNvPr id="8" name="TextBox 8"/>
          <p:cNvSpPr txBox="1"/>
          <p:nvPr/>
        </p:nvSpPr>
        <p:spPr>
          <a:xfrm>
            <a:off x="246186" y="2874617"/>
            <a:ext cx="17795628" cy="1180465"/>
          </a:xfrm>
          <a:prstGeom prst="rect">
            <a:avLst/>
          </a:prstGeom>
        </p:spPr>
        <p:txBody>
          <a:bodyPr lIns="0" tIns="0" rIns="0" bIns="0" rtlCol="0" anchor="t">
            <a:spAutoFit/>
          </a:bodyPr>
          <a:lstStyle/>
          <a:p>
            <a:pPr algn="just">
              <a:lnSpc>
                <a:spcPts val="4759"/>
              </a:lnSpc>
            </a:pPr>
            <a:r>
              <a:rPr lang="en-US" sz="3399" b="1">
                <a:solidFill>
                  <a:srgbClr val="FFFFFF"/>
                </a:solidFill>
                <a:latin typeface="Canva Sans Bold"/>
                <a:ea typeface="Canva Sans Bold"/>
                <a:cs typeface="Canva Sans Bold"/>
                <a:sym typeface="Canva Sans Bold"/>
              </a:rPr>
              <a:t>NumPy (</a:t>
            </a:r>
            <a:r>
              <a:rPr lang="en-US" sz="3399" b="1">
                <a:solidFill>
                  <a:srgbClr val="FFDE59"/>
                </a:solidFill>
                <a:latin typeface="Canva Sans Bold"/>
                <a:ea typeface="Canva Sans Bold"/>
                <a:cs typeface="Canva Sans Bold"/>
                <a:sym typeface="Canva Sans Bold"/>
              </a:rPr>
              <a:t>Numerical Python</a:t>
            </a:r>
            <a:r>
              <a:rPr lang="en-US" sz="3399" b="1">
                <a:solidFill>
                  <a:srgbClr val="FFFFFF"/>
                </a:solidFill>
                <a:latin typeface="Canva Sans Bold"/>
                <a:ea typeface="Canva Sans Bold"/>
                <a:cs typeface="Canva Sans Bold"/>
                <a:sym typeface="Canva Sans Bold"/>
              </a:rPr>
              <a:t>) is a Python </a:t>
            </a:r>
            <a:r>
              <a:rPr lang="en-US" sz="3399" b="1">
                <a:solidFill>
                  <a:srgbClr val="5CE1E6"/>
                </a:solidFill>
                <a:latin typeface="Canva Sans Bold"/>
                <a:ea typeface="Canva Sans Bold"/>
                <a:cs typeface="Canva Sans Bold"/>
                <a:sym typeface="Canva Sans Bold"/>
              </a:rPr>
              <a:t>library</a:t>
            </a:r>
            <a:r>
              <a:rPr lang="en-US" sz="3399" b="1">
                <a:solidFill>
                  <a:srgbClr val="FFFFFF"/>
                </a:solidFill>
                <a:latin typeface="Canva Sans Bold"/>
                <a:ea typeface="Canva Sans Bold"/>
                <a:cs typeface="Canva Sans Bold"/>
                <a:sym typeface="Canva Sans Bold"/>
              </a:rPr>
              <a:t> used to work with numbers, </a:t>
            </a:r>
            <a:r>
              <a:rPr lang="en-US" sz="3399" b="1">
                <a:solidFill>
                  <a:srgbClr val="C1FF72"/>
                </a:solidFill>
                <a:latin typeface="Canva Sans Bold"/>
                <a:ea typeface="Canva Sans Bold"/>
                <a:cs typeface="Canva Sans Bold"/>
                <a:sym typeface="Canva Sans Bold"/>
              </a:rPr>
              <a:t>arrays</a:t>
            </a:r>
            <a:r>
              <a:rPr lang="en-US" sz="3399" b="1">
                <a:solidFill>
                  <a:srgbClr val="FFFFFF"/>
                </a:solidFill>
                <a:latin typeface="Canva Sans Bold"/>
                <a:ea typeface="Canva Sans Bold"/>
                <a:cs typeface="Canva Sans Bold"/>
                <a:sym typeface="Canva Sans Bold"/>
              </a:rPr>
              <a:t>, and math functions. It helps us do fast mathematical operations on large datasets.</a:t>
            </a:r>
          </a:p>
        </p:txBody>
      </p:sp>
      <p:sp>
        <p:nvSpPr>
          <p:cNvPr id="9" name="TextBox 9"/>
          <p:cNvSpPr txBox="1"/>
          <p:nvPr/>
        </p:nvSpPr>
        <p:spPr>
          <a:xfrm>
            <a:off x="281342" y="4800917"/>
            <a:ext cx="4607310" cy="766274"/>
          </a:xfrm>
          <a:prstGeom prst="rect">
            <a:avLst/>
          </a:prstGeom>
        </p:spPr>
        <p:txBody>
          <a:bodyPr lIns="0" tIns="0" rIns="0" bIns="0" rtlCol="0" anchor="t">
            <a:spAutoFit/>
          </a:bodyPr>
          <a:lstStyle/>
          <a:p>
            <a:pPr algn="just">
              <a:lnSpc>
                <a:spcPts val="6305"/>
              </a:lnSpc>
            </a:pPr>
            <a:r>
              <a:rPr lang="en-US" sz="4504" b="1">
                <a:solidFill>
                  <a:srgbClr val="04FA07"/>
                </a:solidFill>
                <a:latin typeface="Canva Sans Bold"/>
                <a:ea typeface="Canva Sans Bold"/>
                <a:cs typeface="Canva Sans Bold"/>
                <a:sym typeface="Canva Sans Bold"/>
              </a:rPr>
              <a:t>What is Library?</a:t>
            </a:r>
          </a:p>
        </p:txBody>
      </p:sp>
      <p:sp>
        <p:nvSpPr>
          <p:cNvPr id="10" name="TextBox 10"/>
          <p:cNvSpPr txBox="1"/>
          <p:nvPr/>
        </p:nvSpPr>
        <p:spPr>
          <a:xfrm>
            <a:off x="3362778" y="5662442"/>
            <a:ext cx="13344665" cy="580390"/>
          </a:xfrm>
          <a:prstGeom prst="rect">
            <a:avLst/>
          </a:prstGeom>
        </p:spPr>
        <p:txBody>
          <a:bodyPr lIns="0" tIns="0" rIns="0" bIns="0" rtlCol="0" anchor="t">
            <a:spAutoFit/>
          </a:bodyPr>
          <a:lstStyle/>
          <a:p>
            <a:pPr algn="just">
              <a:lnSpc>
                <a:spcPts val="4759"/>
              </a:lnSpc>
            </a:pPr>
            <a:r>
              <a:rPr lang="en-US" sz="3399" b="1">
                <a:solidFill>
                  <a:srgbClr val="38B6FF"/>
                </a:solidFill>
                <a:latin typeface="Canva Sans Bold"/>
                <a:ea typeface="Canva Sans Bold"/>
                <a:cs typeface="Canva Sans Bold"/>
                <a:sym typeface="Canva Sans Bold"/>
                <a:hlinkClick r:id="rId9" tooltip="https://youtu.be/d26yXVeX8MY"/>
              </a:rPr>
              <a:t>https://youtu.be/zcndSEyxveM?si=_bz4vK5GrtF_oBC9&amp;t=90</a:t>
            </a:r>
          </a:p>
        </p:txBody>
      </p:sp>
      <p:sp>
        <p:nvSpPr>
          <p:cNvPr id="11" name="TextBox 11"/>
          <p:cNvSpPr txBox="1"/>
          <p:nvPr/>
        </p:nvSpPr>
        <p:spPr>
          <a:xfrm>
            <a:off x="631947" y="5662442"/>
            <a:ext cx="2730831" cy="580390"/>
          </a:xfrm>
          <a:prstGeom prst="rect">
            <a:avLst/>
          </a:prstGeom>
        </p:spPr>
        <p:txBody>
          <a:bodyPr lIns="0" tIns="0" rIns="0" bIns="0" rtlCol="0" anchor="t">
            <a:spAutoFit/>
          </a:bodyPr>
          <a:lstStyle/>
          <a:p>
            <a:pPr algn="just">
              <a:lnSpc>
                <a:spcPts val="4759"/>
              </a:lnSpc>
            </a:pPr>
            <a:r>
              <a:rPr lang="en-US" sz="3399" b="1">
                <a:solidFill>
                  <a:srgbClr val="FFFFFF"/>
                </a:solidFill>
                <a:latin typeface="Canva Sans Bold"/>
                <a:ea typeface="Canva Sans Bold"/>
                <a:cs typeface="Canva Sans Bold"/>
                <a:sym typeface="Canva Sans Bold"/>
              </a:rPr>
              <a:t>Video Link:</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253088">
            <a:off x="15091440" y="6352665"/>
            <a:ext cx="3995490" cy="4149554"/>
          </a:xfrm>
          <a:custGeom>
            <a:avLst/>
            <a:gdLst/>
            <a:ahLst/>
            <a:cxnLst/>
            <a:rect l="l" t="t" r="r" b="b"/>
            <a:pathLst>
              <a:path w="3995490" h="4149554">
                <a:moveTo>
                  <a:pt x="0" y="0"/>
                </a:moveTo>
                <a:lnTo>
                  <a:pt x="3995490" y="0"/>
                </a:lnTo>
                <a:lnTo>
                  <a:pt x="3995490" y="4149554"/>
                </a:lnTo>
                <a:lnTo>
                  <a:pt x="0" y="41495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285099" flipV="1">
            <a:off x="-1199713" y="-24258"/>
            <a:ext cx="2006389" cy="908347"/>
          </a:xfrm>
          <a:custGeom>
            <a:avLst/>
            <a:gdLst/>
            <a:ahLst/>
            <a:cxnLst/>
            <a:rect l="l" t="t" r="r" b="b"/>
            <a:pathLst>
              <a:path w="2006389" h="908347">
                <a:moveTo>
                  <a:pt x="0" y="908347"/>
                </a:moveTo>
                <a:lnTo>
                  <a:pt x="2006389" y="908347"/>
                </a:lnTo>
                <a:lnTo>
                  <a:pt x="2006389" y="0"/>
                </a:lnTo>
                <a:lnTo>
                  <a:pt x="0" y="0"/>
                </a:lnTo>
                <a:lnTo>
                  <a:pt x="0" y="90834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0857">
            <a:off x="-885248" y="606663"/>
            <a:ext cx="8941082" cy="2097090"/>
          </a:xfrm>
          <a:custGeom>
            <a:avLst/>
            <a:gdLst/>
            <a:ahLst/>
            <a:cxnLst/>
            <a:rect l="l" t="t" r="r" b="b"/>
            <a:pathLst>
              <a:path w="8941082" h="2097090">
                <a:moveTo>
                  <a:pt x="0" y="0"/>
                </a:moveTo>
                <a:lnTo>
                  <a:pt x="8941082" y="0"/>
                </a:lnTo>
                <a:lnTo>
                  <a:pt x="8941082" y="2097090"/>
                </a:lnTo>
                <a:lnTo>
                  <a:pt x="0" y="20970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60857">
            <a:off x="-426407" y="-214938"/>
            <a:ext cx="8941082" cy="2097090"/>
          </a:xfrm>
          <a:custGeom>
            <a:avLst/>
            <a:gdLst/>
            <a:ahLst/>
            <a:cxnLst/>
            <a:rect l="l" t="t" r="r" b="b"/>
            <a:pathLst>
              <a:path w="8941082" h="2097090">
                <a:moveTo>
                  <a:pt x="0" y="0"/>
                </a:moveTo>
                <a:lnTo>
                  <a:pt x="8941082" y="0"/>
                </a:lnTo>
                <a:lnTo>
                  <a:pt x="8941082" y="2097090"/>
                </a:lnTo>
                <a:lnTo>
                  <a:pt x="0" y="20970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281342" y="537968"/>
            <a:ext cx="7770390" cy="1520507"/>
          </a:xfrm>
          <a:prstGeom prst="rect">
            <a:avLst/>
          </a:prstGeom>
        </p:spPr>
        <p:txBody>
          <a:bodyPr lIns="0" tIns="0" rIns="0" bIns="0" rtlCol="0" anchor="t">
            <a:spAutoFit/>
          </a:bodyPr>
          <a:lstStyle/>
          <a:p>
            <a:pPr algn="ctr">
              <a:lnSpc>
                <a:spcPts val="5650"/>
              </a:lnSpc>
            </a:pPr>
            <a:r>
              <a:rPr lang="en-US" sz="6727">
                <a:solidFill>
                  <a:srgbClr val="000000"/>
                </a:solidFill>
                <a:latin typeface="More Sugar"/>
                <a:ea typeface="More Sugar"/>
                <a:cs typeface="More Sugar"/>
                <a:sym typeface="More Sugar"/>
              </a:rPr>
              <a:t>WHAT IS LIBRARY?</a:t>
            </a:r>
          </a:p>
        </p:txBody>
      </p:sp>
      <p:sp>
        <p:nvSpPr>
          <p:cNvPr id="8" name="TextBox 8"/>
          <p:cNvSpPr txBox="1"/>
          <p:nvPr/>
        </p:nvSpPr>
        <p:spPr>
          <a:xfrm>
            <a:off x="8972809" y="7020968"/>
            <a:ext cx="5668268" cy="887095"/>
          </a:xfrm>
          <a:prstGeom prst="rect">
            <a:avLst/>
          </a:prstGeom>
        </p:spPr>
        <p:txBody>
          <a:bodyPr lIns="0" tIns="0" rIns="0" bIns="0" rtlCol="0" anchor="t">
            <a:spAutoFit/>
          </a:bodyPr>
          <a:lstStyle/>
          <a:p>
            <a:pPr algn="ctr">
              <a:lnSpc>
                <a:spcPts val="7279"/>
              </a:lnSpc>
            </a:pPr>
            <a:r>
              <a:rPr lang="en-US" sz="5199" b="1">
                <a:solidFill>
                  <a:srgbClr val="38B6FF"/>
                </a:solidFill>
                <a:latin typeface="Canva Sans Bold"/>
                <a:ea typeface="Canva Sans Bold"/>
                <a:cs typeface="Canva Sans Bold"/>
                <a:sym typeface="Canva Sans Bold"/>
                <a:hlinkClick r:id="rId9" tooltip="https://github.com/mdmahamudmredha/NumPy/blob/main/Day%20-%2001/External%20Libraries-%20Types%20and%20Examples-1.ipynb"/>
              </a:rPr>
              <a:t>Extern</a:t>
            </a:r>
            <a:r>
              <a:rPr lang="en-US" sz="5199" b="1">
                <a:solidFill>
                  <a:srgbClr val="38B6FF"/>
                </a:solidFill>
                <a:latin typeface="Canva Sans Bold"/>
                <a:ea typeface="Canva Sans Bold"/>
                <a:cs typeface="Canva Sans Bold"/>
                <a:sym typeface="Canva Sans Bold"/>
                <a:hlinkClick r:id="rId9" tooltip="https://github.com/mdmahamudmredha/NumPy/blob/main/Day%20-%2001/External%20Libraries-%20Types%20and%20Examples-1.ipynb"/>
              </a:rPr>
              <a:t>al Libraries</a:t>
            </a:r>
          </a:p>
        </p:txBody>
      </p:sp>
      <p:sp>
        <p:nvSpPr>
          <p:cNvPr id="9" name="TextBox 9"/>
          <p:cNvSpPr txBox="1"/>
          <p:nvPr/>
        </p:nvSpPr>
        <p:spPr>
          <a:xfrm>
            <a:off x="1447820" y="7020968"/>
            <a:ext cx="5437436" cy="887095"/>
          </a:xfrm>
          <a:prstGeom prst="rect">
            <a:avLst/>
          </a:prstGeom>
        </p:spPr>
        <p:txBody>
          <a:bodyPr lIns="0" tIns="0" rIns="0" bIns="0" rtlCol="0" anchor="t">
            <a:spAutoFit/>
          </a:bodyPr>
          <a:lstStyle/>
          <a:p>
            <a:pPr algn="ctr">
              <a:lnSpc>
                <a:spcPts val="7279"/>
              </a:lnSpc>
            </a:pPr>
            <a:r>
              <a:rPr lang="en-US" sz="5199" b="1">
                <a:solidFill>
                  <a:srgbClr val="38B6FF"/>
                </a:solidFill>
                <a:latin typeface="Canva Sans Bold"/>
                <a:ea typeface="Canva Sans Bold"/>
                <a:cs typeface="Canva Sans Bold"/>
                <a:sym typeface="Canva Sans Bold"/>
                <a:hlinkClick r:id="rId10" tooltip="https://github.com/mdmahamudmredha/NumPy/blob/main/Day%20-%2001/standard%20Library%20features.ipynb"/>
              </a:rPr>
              <a:t>Stand</a:t>
            </a:r>
            <a:r>
              <a:rPr lang="en-US" sz="5199" b="1">
                <a:solidFill>
                  <a:srgbClr val="38B6FF"/>
                </a:solidFill>
                <a:latin typeface="Canva Sans Bold"/>
                <a:ea typeface="Canva Sans Bold"/>
                <a:cs typeface="Canva Sans Bold"/>
                <a:sym typeface="Canva Sans Bold"/>
                <a:hlinkClick r:id="rId10" tooltip="https://github.com/mdmahamudmredha/NumPy/blob/main/Day%20-%2001/standard%20Library%20features.ipynb"/>
              </a:rPr>
              <a:t>ard Library</a:t>
            </a:r>
          </a:p>
        </p:txBody>
      </p:sp>
      <p:sp>
        <p:nvSpPr>
          <p:cNvPr id="10" name="TextBox 10"/>
          <p:cNvSpPr txBox="1"/>
          <p:nvPr/>
        </p:nvSpPr>
        <p:spPr>
          <a:xfrm>
            <a:off x="5980137" y="5445069"/>
            <a:ext cx="4187114" cy="766274"/>
          </a:xfrm>
          <a:prstGeom prst="rect">
            <a:avLst/>
          </a:prstGeom>
        </p:spPr>
        <p:txBody>
          <a:bodyPr lIns="0" tIns="0" rIns="0" bIns="0" rtlCol="0" anchor="t">
            <a:spAutoFit/>
          </a:bodyPr>
          <a:lstStyle/>
          <a:p>
            <a:pPr algn="just">
              <a:lnSpc>
                <a:spcPts val="6305"/>
              </a:lnSpc>
            </a:pPr>
            <a:r>
              <a:rPr lang="en-US" sz="4504" b="1">
                <a:solidFill>
                  <a:srgbClr val="04FA07"/>
                </a:solidFill>
                <a:latin typeface="Canva Sans Bold"/>
                <a:ea typeface="Canva Sans Bold"/>
                <a:cs typeface="Canva Sans Bold"/>
                <a:sym typeface="Canva Sans Bold"/>
              </a:rPr>
              <a:t>Library Types</a:t>
            </a:r>
          </a:p>
        </p:txBody>
      </p:sp>
      <p:sp>
        <p:nvSpPr>
          <p:cNvPr id="11" name="TextBox 11"/>
          <p:cNvSpPr txBox="1"/>
          <p:nvPr/>
        </p:nvSpPr>
        <p:spPr>
          <a:xfrm>
            <a:off x="140671" y="2897906"/>
            <a:ext cx="18006658" cy="1780540"/>
          </a:xfrm>
          <a:prstGeom prst="rect">
            <a:avLst/>
          </a:prstGeom>
        </p:spPr>
        <p:txBody>
          <a:bodyPr lIns="0" tIns="0" rIns="0" bIns="0" rtlCol="0" anchor="t">
            <a:spAutoFit/>
          </a:bodyPr>
          <a:lstStyle/>
          <a:p>
            <a:pPr algn="l">
              <a:lnSpc>
                <a:spcPts val="4759"/>
              </a:lnSpc>
            </a:pPr>
            <a:r>
              <a:rPr lang="en-US" sz="3399">
                <a:solidFill>
                  <a:srgbClr val="FFCC00"/>
                </a:solidFill>
                <a:latin typeface="Canva Sans"/>
                <a:ea typeface="Canva Sans"/>
                <a:cs typeface="Canva Sans"/>
                <a:sym typeface="Canva Sans"/>
              </a:rPr>
              <a:t>A library is a collection of pre-written code (functions, classes, routines) designed to perform specific tasks or provide reusable functionalities. Libraries focus on providing tools that you can call upon to achieve certain goals within your program.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10285099" flipV="1">
            <a:off x="-1199713" y="-24258"/>
            <a:ext cx="2006389" cy="908347"/>
          </a:xfrm>
          <a:custGeom>
            <a:avLst/>
            <a:gdLst/>
            <a:ahLst/>
            <a:cxnLst/>
            <a:rect l="l" t="t" r="r" b="b"/>
            <a:pathLst>
              <a:path w="2006389" h="908347">
                <a:moveTo>
                  <a:pt x="0" y="908347"/>
                </a:moveTo>
                <a:lnTo>
                  <a:pt x="2006389" y="908347"/>
                </a:lnTo>
                <a:lnTo>
                  <a:pt x="2006389" y="0"/>
                </a:lnTo>
                <a:lnTo>
                  <a:pt x="0" y="0"/>
                </a:lnTo>
                <a:lnTo>
                  <a:pt x="0" y="908347"/>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60857">
            <a:off x="-885248" y="606663"/>
            <a:ext cx="8941082" cy="2097090"/>
          </a:xfrm>
          <a:custGeom>
            <a:avLst/>
            <a:gdLst/>
            <a:ahLst/>
            <a:cxnLst/>
            <a:rect l="l" t="t" r="r" b="b"/>
            <a:pathLst>
              <a:path w="8941082" h="2097090">
                <a:moveTo>
                  <a:pt x="0" y="0"/>
                </a:moveTo>
                <a:lnTo>
                  <a:pt x="8941082" y="0"/>
                </a:lnTo>
                <a:lnTo>
                  <a:pt x="8941082" y="2097090"/>
                </a:lnTo>
                <a:lnTo>
                  <a:pt x="0" y="20970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0857">
            <a:off x="-426407" y="-214938"/>
            <a:ext cx="8941082" cy="2097090"/>
          </a:xfrm>
          <a:custGeom>
            <a:avLst/>
            <a:gdLst/>
            <a:ahLst/>
            <a:cxnLst/>
            <a:rect l="l" t="t" r="r" b="b"/>
            <a:pathLst>
              <a:path w="8941082" h="2097090">
                <a:moveTo>
                  <a:pt x="0" y="0"/>
                </a:moveTo>
                <a:lnTo>
                  <a:pt x="8941082" y="0"/>
                </a:lnTo>
                <a:lnTo>
                  <a:pt x="8941082" y="2097090"/>
                </a:lnTo>
                <a:lnTo>
                  <a:pt x="0" y="20970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863216" y="4386604"/>
            <a:ext cx="7087336" cy="4403008"/>
          </a:xfrm>
          <a:custGeom>
            <a:avLst/>
            <a:gdLst/>
            <a:ahLst/>
            <a:cxnLst/>
            <a:rect l="l" t="t" r="r" b="b"/>
            <a:pathLst>
              <a:path w="7087336" h="4403008">
                <a:moveTo>
                  <a:pt x="0" y="0"/>
                </a:moveTo>
                <a:lnTo>
                  <a:pt x="7087336" y="0"/>
                </a:lnTo>
                <a:lnTo>
                  <a:pt x="7087336" y="4403008"/>
                </a:lnTo>
                <a:lnTo>
                  <a:pt x="0" y="4403008"/>
                </a:lnTo>
                <a:lnTo>
                  <a:pt x="0" y="0"/>
                </a:lnTo>
                <a:close/>
              </a:path>
            </a:pathLst>
          </a:custGeom>
          <a:blipFill>
            <a:blip r:embed="rId7"/>
            <a:stretch>
              <a:fillRect/>
            </a:stretch>
          </a:blipFill>
        </p:spPr>
      </p:sp>
      <p:sp>
        <p:nvSpPr>
          <p:cNvPr id="7" name="Freeform 7"/>
          <p:cNvSpPr/>
          <p:nvPr/>
        </p:nvSpPr>
        <p:spPr>
          <a:xfrm>
            <a:off x="12188838" y="165064"/>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7752595" y="1188684"/>
            <a:ext cx="3542315" cy="1594042"/>
          </a:xfrm>
          <a:custGeom>
            <a:avLst/>
            <a:gdLst/>
            <a:ahLst/>
            <a:cxnLst/>
            <a:rect l="l" t="t" r="r" b="b"/>
            <a:pathLst>
              <a:path w="3542315" h="1594042">
                <a:moveTo>
                  <a:pt x="0" y="0"/>
                </a:moveTo>
                <a:lnTo>
                  <a:pt x="3542315" y="0"/>
                </a:lnTo>
                <a:lnTo>
                  <a:pt x="3542315" y="1594041"/>
                </a:lnTo>
                <a:lnTo>
                  <a:pt x="0" y="1594041"/>
                </a:lnTo>
                <a:lnTo>
                  <a:pt x="0" y="0"/>
                </a:lnTo>
                <a:close/>
              </a:path>
            </a:pathLst>
          </a:custGeom>
          <a:blipFill>
            <a:blip r:embed="rId10"/>
            <a:stretch>
              <a:fillRect/>
            </a:stretch>
          </a:blipFill>
        </p:spPr>
      </p:sp>
      <p:sp>
        <p:nvSpPr>
          <p:cNvPr id="9" name="Freeform 9"/>
          <p:cNvSpPr/>
          <p:nvPr/>
        </p:nvSpPr>
        <p:spPr>
          <a:xfrm>
            <a:off x="11094207" y="1826650"/>
            <a:ext cx="1043861" cy="562380"/>
          </a:xfrm>
          <a:custGeom>
            <a:avLst/>
            <a:gdLst/>
            <a:ahLst/>
            <a:cxnLst/>
            <a:rect l="l" t="t" r="r" b="b"/>
            <a:pathLst>
              <a:path w="1043861" h="562380">
                <a:moveTo>
                  <a:pt x="0" y="0"/>
                </a:moveTo>
                <a:lnTo>
                  <a:pt x="1043861" y="0"/>
                </a:lnTo>
                <a:lnTo>
                  <a:pt x="1043861" y="562380"/>
                </a:lnTo>
                <a:lnTo>
                  <a:pt x="0" y="56238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TextBox 10"/>
          <p:cNvSpPr txBox="1"/>
          <p:nvPr/>
        </p:nvSpPr>
        <p:spPr>
          <a:xfrm>
            <a:off x="281342" y="895973"/>
            <a:ext cx="7770390" cy="804497"/>
          </a:xfrm>
          <a:prstGeom prst="rect">
            <a:avLst/>
          </a:prstGeom>
        </p:spPr>
        <p:txBody>
          <a:bodyPr lIns="0" tIns="0" rIns="0" bIns="0" rtlCol="0" anchor="t">
            <a:spAutoFit/>
          </a:bodyPr>
          <a:lstStyle/>
          <a:p>
            <a:pPr algn="ctr">
              <a:lnSpc>
                <a:spcPts val="5650"/>
              </a:lnSpc>
            </a:pPr>
            <a:r>
              <a:rPr lang="en-US" sz="6727">
                <a:solidFill>
                  <a:srgbClr val="000000"/>
                </a:solidFill>
                <a:latin typeface="More Sugar"/>
                <a:ea typeface="More Sugar"/>
                <a:cs typeface="More Sugar"/>
                <a:sym typeface="More Sugar"/>
              </a:rPr>
              <a:t>EXAMPLE</a:t>
            </a:r>
          </a:p>
        </p:txBody>
      </p:sp>
      <p:grpSp>
        <p:nvGrpSpPr>
          <p:cNvPr id="11" name="Group 11"/>
          <p:cNvGrpSpPr/>
          <p:nvPr/>
        </p:nvGrpSpPr>
        <p:grpSpPr>
          <a:xfrm>
            <a:off x="11616138" y="5502795"/>
            <a:ext cx="2323167" cy="4183437"/>
            <a:chOff x="0" y="0"/>
            <a:chExt cx="3097556" cy="5577916"/>
          </a:xfrm>
        </p:grpSpPr>
        <p:sp>
          <p:nvSpPr>
            <p:cNvPr id="12" name="Freeform 12"/>
            <p:cNvSpPr/>
            <p:nvPr/>
          </p:nvSpPr>
          <p:spPr>
            <a:xfrm>
              <a:off x="67693" y="0"/>
              <a:ext cx="3029863" cy="3947704"/>
            </a:xfrm>
            <a:custGeom>
              <a:avLst/>
              <a:gdLst/>
              <a:ahLst/>
              <a:cxnLst/>
              <a:rect l="l" t="t" r="r" b="b"/>
              <a:pathLst>
                <a:path w="3029863" h="3947704">
                  <a:moveTo>
                    <a:pt x="0" y="0"/>
                  </a:moveTo>
                  <a:lnTo>
                    <a:pt x="3029863" y="0"/>
                  </a:lnTo>
                  <a:lnTo>
                    <a:pt x="3029863" y="3947704"/>
                  </a:lnTo>
                  <a:lnTo>
                    <a:pt x="0" y="3947704"/>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3" name="TextBox 13"/>
            <p:cNvSpPr txBox="1"/>
            <p:nvPr/>
          </p:nvSpPr>
          <p:spPr>
            <a:xfrm>
              <a:off x="0" y="4426872"/>
              <a:ext cx="2861206" cy="1151043"/>
            </a:xfrm>
            <a:prstGeom prst="rect">
              <a:avLst/>
            </a:prstGeom>
          </p:spPr>
          <p:txBody>
            <a:bodyPr lIns="0" tIns="0" rIns="0" bIns="0" rtlCol="0" anchor="t">
              <a:spAutoFit/>
            </a:bodyPr>
            <a:lstStyle/>
            <a:p>
              <a:pPr algn="l">
                <a:lnSpc>
                  <a:spcPts val="7279"/>
                </a:lnSpc>
              </a:pPr>
              <a:r>
                <a:rPr lang="en-US" sz="5199" b="1">
                  <a:solidFill>
                    <a:srgbClr val="FFDE59"/>
                  </a:solidFill>
                  <a:latin typeface="Canva Sans Bold"/>
                  <a:ea typeface="Canva Sans Bold"/>
                  <a:cs typeface="Canva Sans Bold"/>
                  <a:sym typeface="Canva Sans Bold"/>
                </a:rPr>
                <a:t>Class</a:t>
              </a:r>
            </a:p>
          </p:txBody>
        </p:sp>
      </p:grpSp>
      <p:grpSp>
        <p:nvGrpSpPr>
          <p:cNvPr id="14" name="Group 14"/>
          <p:cNvGrpSpPr/>
          <p:nvPr/>
        </p:nvGrpSpPr>
        <p:grpSpPr>
          <a:xfrm>
            <a:off x="8406493" y="4873114"/>
            <a:ext cx="2888417" cy="4813118"/>
            <a:chOff x="0" y="0"/>
            <a:chExt cx="3851223" cy="6417491"/>
          </a:xfrm>
        </p:grpSpPr>
        <p:sp>
          <p:nvSpPr>
            <p:cNvPr id="15" name="Freeform 15"/>
            <p:cNvSpPr/>
            <p:nvPr/>
          </p:nvSpPr>
          <p:spPr>
            <a:xfrm>
              <a:off x="0" y="0"/>
              <a:ext cx="3851223" cy="5221997"/>
            </a:xfrm>
            <a:custGeom>
              <a:avLst/>
              <a:gdLst/>
              <a:ahLst/>
              <a:cxnLst/>
              <a:rect l="l" t="t" r="r" b="b"/>
              <a:pathLst>
                <a:path w="3851223" h="5221997">
                  <a:moveTo>
                    <a:pt x="0" y="0"/>
                  </a:moveTo>
                  <a:lnTo>
                    <a:pt x="3851223" y="0"/>
                  </a:lnTo>
                  <a:lnTo>
                    <a:pt x="3851223" y="5221997"/>
                  </a:lnTo>
                  <a:lnTo>
                    <a:pt x="0" y="5221997"/>
                  </a:lnTo>
                  <a:lnTo>
                    <a:pt x="0" y="0"/>
                  </a:lnTo>
                  <a:close/>
                </a:path>
              </a:pathLst>
            </a:custGeom>
            <a:blipFill>
              <a:blip r:embed="rId15"/>
              <a:stretch>
                <a:fillRect/>
              </a:stretch>
            </a:blipFill>
          </p:spPr>
        </p:sp>
        <p:sp>
          <p:nvSpPr>
            <p:cNvPr id="16" name="TextBox 16"/>
            <p:cNvSpPr txBox="1"/>
            <p:nvPr/>
          </p:nvSpPr>
          <p:spPr>
            <a:xfrm>
              <a:off x="0" y="5266447"/>
              <a:ext cx="3851223" cy="1151043"/>
            </a:xfrm>
            <a:prstGeom prst="rect">
              <a:avLst/>
            </a:prstGeom>
          </p:spPr>
          <p:txBody>
            <a:bodyPr lIns="0" tIns="0" rIns="0" bIns="0" rtlCol="0" anchor="t">
              <a:spAutoFit/>
            </a:bodyPr>
            <a:lstStyle/>
            <a:p>
              <a:pPr algn="l">
                <a:lnSpc>
                  <a:spcPts val="7279"/>
                </a:lnSpc>
              </a:pPr>
              <a:r>
                <a:rPr lang="en-US" sz="5199" b="1">
                  <a:solidFill>
                    <a:srgbClr val="FFDE59"/>
                  </a:solidFill>
                  <a:latin typeface="Canva Sans Bold"/>
                  <a:ea typeface="Canva Sans Bold"/>
                  <a:cs typeface="Canva Sans Bold"/>
                  <a:sym typeface="Canva Sans Bold"/>
                </a:rPr>
                <a:t>Module</a:t>
              </a:r>
            </a:p>
          </p:txBody>
        </p:sp>
      </p:grpSp>
      <p:sp>
        <p:nvSpPr>
          <p:cNvPr id="17" name="TextBox 17"/>
          <p:cNvSpPr txBox="1"/>
          <p:nvPr/>
        </p:nvSpPr>
        <p:spPr>
          <a:xfrm>
            <a:off x="2459861" y="8799137"/>
            <a:ext cx="4693703" cy="887095"/>
          </a:xfrm>
          <a:prstGeom prst="rect">
            <a:avLst/>
          </a:prstGeom>
        </p:spPr>
        <p:txBody>
          <a:bodyPr lIns="0" tIns="0" rIns="0" bIns="0" rtlCol="0" anchor="t">
            <a:spAutoFit/>
          </a:bodyPr>
          <a:lstStyle/>
          <a:p>
            <a:pPr algn="l">
              <a:lnSpc>
                <a:spcPts val="7279"/>
              </a:lnSpc>
            </a:pPr>
            <a:r>
              <a:rPr lang="en-US" sz="5199" b="1">
                <a:solidFill>
                  <a:srgbClr val="FFDE59"/>
                </a:solidFill>
                <a:latin typeface="Canva Sans Bold"/>
                <a:ea typeface="Canva Sans Bold"/>
                <a:cs typeface="Canva Sans Bold"/>
                <a:sym typeface="Canva Sans Bold"/>
              </a:rPr>
              <a:t>Sub Package</a:t>
            </a:r>
          </a:p>
        </p:txBody>
      </p:sp>
      <p:grpSp>
        <p:nvGrpSpPr>
          <p:cNvPr id="18" name="Group 18"/>
          <p:cNvGrpSpPr/>
          <p:nvPr/>
        </p:nvGrpSpPr>
        <p:grpSpPr>
          <a:xfrm>
            <a:off x="14396505" y="5768823"/>
            <a:ext cx="3515432" cy="4424800"/>
            <a:chOff x="0" y="0"/>
            <a:chExt cx="4687242" cy="5899734"/>
          </a:xfrm>
        </p:grpSpPr>
        <p:sp>
          <p:nvSpPr>
            <p:cNvPr id="19" name="Freeform 19"/>
            <p:cNvSpPr/>
            <p:nvPr/>
          </p:nvSpPr>
          <p:spPr>
            <a:xfrm>
              <a:off x="839193" y="0"/>
              <a:ext cx="2406270" cy="3468498"/>
            </a:xfrm>
            <a:custGeom>
              <a:avLst/>
              <a:gdLst/>
              <a:ahLst/>
              <a:cxnLst/>
              <a:rect l="l" t="t" r="r" b="b"/>
              <a:pathLst>
                <a:path w="2406270" h="3468498">
                  <a:moveTo>
                    <a:pt x="0" y="0"/>
                  </a:moveTo>
                  <a:lnTo>
                    <a:pt x="2406271" y="0"/>
                  </a:lnTo>
                  <a:lnTo>
                    <a:pt x="2406271" y="3468498"/>
                  </a:lnTo>
                  <a:lnTo>
                    <a:pt x="0" y="34684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0" name="TextBox 20"/>
            <p:cNvSpPr txBox="1"/>
            <p:nvPr/>
          </p:nvSpPr>
          <p:spPr>
            <a:xfrm>
              <a:off x="0" y="3516790"/>
              <a:ext cx="4687242" cy="2382943"/>
            </a:xfrm>
            <a:prstGeom prst="rect">
              <a:avLst/>
            </a:prstGeom>
          </p:spPr>
          <p:txBody>
            <a:bodyPr lIns="0" tIns="0" rIns="0" bIns="0" rtlCol="0" anchor="t">
              <a:spAutoFit/>
            </a:bodyPr>
            <a:lstStyle/>
            <a:p>
              <a:pPr algn="l">
                <a:lnSpc>
                  <a:spcPts val="7279"/>
                </a:lnSpc>
              </a:pPr>
              <a:r>
                <a:rPr lang="en-US" sz="5199" b="1">
                  <a:solidFill>
                    <a:srgbClr val="FFDE59"/>
                  </a:solidFill>
                  <a:latin typeface="Canva Sans Bold"/>
                  <a:ea typeface="Canva Sans Bold"/>
                  <a:cs typeface="Canva Sans Bold"/>
                  <a:sym typeface="Canva Sans Bold"/>
                </a:rPr>
                <a:t>Method or function</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253088">
            <a:off x="16369518" y="-77398"/>
            <a:ext cx="2130062" cy="2212196"/>
          </a:xfrm>
          <a:custGeom>
            <a:avLst/>
            <a:gdLst/>
            <a:ahLst/>
            <a:cxnLst/>
            <a:rect l="l" t="t" r="r" b="b"/>
            <a:pathLst>
              <a:path w="2130062" h="2212196">
                <a:moveTo>
                  <a:pt x="0" y="0"/>
                </a:moveTo>
                <a:lnTo>
                  <a:pt x="2130063" y="0"/>
                </a:lnTo>
                <a:lnTo>
                  <a:pt x="2130063" y="2212196"/>
                </a:lnTo>
                <a:lnTo>
                  <a:pt x="0" y="22121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0285099" flipV="1">
            <a:off x="-1199713" y="-24258"/>
            <a:ext cx="2006389" cy="908347"/>
          </a:xfrm>
          <a:custGeom>
            <a:avLst/>
            <a:gdLst/>
            <a:ahLst/>
            <a:cxnLst/>
            <a:rect l="l" t="t" r="r" b="b"/>
            <a:pathLst>
              <a:path w="2006389" h="908347">
                <a:moveTo>
                  <a:pt x="0" y="908347"/>
                </a:moveTo>
                <a:lnTo>
                  <a:pt x="2006389" y="908347"/>
                </a:lnTo>
                <a:lnTo>
                  <a:pt x="2006389" y="0"/>
                </a:lnTo>
                <a:lnTo>
                  <a:pt x="0" y="0"/>
                </a:lnTo>
                <a:lnTo>
                  <a:pt x="0" y="908347"/>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rot="60857">
            <a:off x="-885248" y="606663"/>
            <a:ext cx="8941082" cy="2097090"/>
          </a:xfrm>
          <a:custGeom>
            <a:avLst/>
            <a:gdLst/>
            <a:ahLst/>
            <a:cxnLst/>
            <a:rect l="l" t="t" r="r" b="b"/>
            <a:pathLst>
              <a:path w="8941082" h="2097090">
                <a:moveTo>
                  <a:pt x="0" y="0"/>
                </a:moveTo>
                <a:lnTo>
                  <a:pt x="8941082" y="0"/>
                </a:lnTo>
                <a:lnTo>
                  <a:pt x="8941082" y="2097090"/>
                </a:lnTo>
                <a:lnTo>
                  <a:pt x="0" y="20970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rot="60857">
            <a:off x="-426407" y="-214938"/>
            <a:ext cx="8941082" cy="2097090"/>
          </a:xfrm>
          <a:custGeom>
            <a:avLst/>
            <a:gdLst/>
            <a:ahLst/>
            <a:cxnLst/>
            <a:rect l="l" t="t" r="r" b="b"/>
            <a:pathLst>
              <a:path w="8941082" h="2097090">
                <a:moveTo>
                  <a:pt x="0" y="0"/>
                </a:moveTo>
                <a:lnTo>
                  <a:pt x="8941082" y="0"/>
                </a:lnTo>
                <a:lnTo>
                  <a:pt x="8941082" y="2097090"/>
                </a:lnTo>
                <a:lnTo>
                  <a:pt x="0" y="20970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281342" y="3497917"/>
            <a:ext cx="1115815" cy="1115815"/>
          </a:xfrm>
          <a:custGeom>
            <a:avLst/>
            <a:gdLst/>
            <a:ahLst/>
            <a:cxnLst/>
            <a:rect l="l" t="t" r="r" b="b"/>
            <a:pathLst>
              <a:path w="1115815" h="1115815">
                <a:moveTo>
                  <a:pt x="0" y="0"/>
                </a:moveTo>
                <a:lnTo>
                  <a:pt x="1115815" y="0"/>
                </a:lnTo>
                <a:lnTo>
                  <a:pt x="1115815" y="1115815"/>
                </a:lnTo>
                <a:lnTo>
                  <a:pt x="0" y="11158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281342" y="5713434"/>
            <a:ext cx="1115815" cy="1115815"/>
          </a:xfrm>
          <a:custGeom>
            <a:avLst/>
            <a:gdLst/>
            <a:ahLst/>
            <a:cxnLst/>
            <a:rect l="l" t="t" r="r" b="b"/>
            <a:pathLst>
              <a:path w="1115815" h="1115815">
                <a:moveTo>
                  <a:pt x="0" y="0"/>
                </a:moveTo>
                <a:lnTo>
                  <a:pt x="1115815" y="0"/>
                </a:lnTo>
                <a:lnTo>
                  <a:pt x="1115815" y="1115814"/>
                </a:lnTo>
                <a:lnTo>
                  <a:pt x="0" y="111581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TextBox 9"/>
          <p:cNvSpPr txBox="1"/>
          <p:nvPr/>
        </p:nvSpPr>
        <p:spPr>
          <a:xfrm>
            <a:off x="281342" y="895973"/>
            <a:ext cx="7770390" cy="804497"/>
          </a:xfrm>
          <a:prstGeom prst="rect">
            <a:avLst/>
          </a:prstGeom>
        </p:spPr>
        <p:txBody>
          <a:bodyPr lIns="0" tIns="0" rIns="0" bIns="0" rtlCol="0" anchor="t">
            <a:spAutoFit/>
          </a:bodyPr>
          <a:lstStyle/>
          <a:p>
            <a:pPr algn="ctr">
              <a:lnSpc>
                <a:spcPts val="5650"/>
              </a:lnSpc>
            </a:pPr>
            <a:r>
              <a:rPr lang="en-US" sz="6727">
                <a:solidFill>
                  <a:srgbClr val="000000"/>
                </a:solidFill>
                <a:latin typeface="More Sugar"/>
                <a:ea typeface="More Sugar"/>
                <a:cs typeface="More Sugar"/>
                <a:sym typeface="More Sugar"/>
              </a:rPr>
              <a:t>HOW TO IMPORT</a:t>
            </a:r>
          </a:p>
        </p:txBody>
      </p:sp>
      <p:sp>
        <p:nvSpPr>
          <p:cNvPr id="10" name="TextBox 10"/>
          <p:cNvSpPr txBox="1"/>
          <p:nvPr/>
        </p:nvSpPr>
        <p:spPr>
          <a:xfrm>
            <a:off x="1977625" y="3629825"/>
            <a:ext cx="6002693" cy="766274"/>
          </a:xfrm>
          <a:prstGeom prst="rect">
            <a:avLst/>
          </a:prstGeom>
        </p:spPr>
        <p:txBody>
          <a:bodyPr lIns="0" tIns="0" rIns="0" bIns="0" rtlCol="0" anchor="t">
            <a:spAutoFit/>
          </a:bodyPr>
          <a:lstStyle/>
          <a:p>
            <a:pPr algn="just">
              <a:lnSpc>
                <a:spcPts val="6305"/>
              </a:lnSpc>
            </a:pPr>
            <a:r>
              <a:rPr lang="en-US" sz="4504" b="1">
                <a:solidFill>
                  <a:srgbClr val="04FA07"/>
                </a:solidFill>
                <a:latin typeface="Canva Sans Bold"/>
                <a:ea typeface="Canva Sans Bold"/>
                <a:cs typeface="Canva Sans Bold"/>
                <a:sym typeface="Canva Sans Bold"/>
              </a:rPr>
              <a:t>Import numpy as np</a:t>
            </a:r>
          </a:p>
        </p:txBody>
      </p:sp>
      <p:sp>
        <p:nvSpPr>
          <p:cNvPr id="11" name="TextBox 11"/>
          <p:cNvSpPr txBox="1"/>
          <p:nvPr/>
        </p:nvSpPr>
        <p:spPr>
          <a:xfrm>
            <a:off x="2071002" y="6892488"/>
            <a:ext cx="6002693" cy="771419"/>
          </a:xfrm>
          <a:prstGeom prst="rect">
            <a:avLst/>
          </a:prstGeom>
        </p:spPr>
        <p:txBody>
          <a:bodyPr lIns="0" tIns="0" rIns="0" bIns="0" rtlCol="0" anchor="t">
            <a:spAutoFit/>
          </a:bodyPr>
          <a:lstStyle/>
          <a:p>
            <a:pPr algn="just">
              <a:lnSpc>
                <a:spcPts val="6305"/>
              </a:lnSpc>
            </a:pPr>
            <a:r>
              <a:rPr lang="en-US" sz="4504" b="1">
                <a:solidFill>
                  <a:srgbClr val="D40006"/>
                </a:solidFill>
                <a:latin typeface="Canva Sans Bold"/>
                <a:ea typeface="Canva Sans Bold"/>
                <a:cs typeface="Canva Sans Bold"/>
                <a:sym typeface="Canva Sans Bold"/>
              </a:rPr>
              <a:t>Import sklearn as sk</a:t>
            </a:r>
          </a:p>
        </p:txBody>
      </p:sp>
      <p:sp>
        <p:nvSpPr>
          <p:cNvPr id="12" name="TextBox 12"/>
          <p:cNvSpPr txBox="1"/>
          <p:nvPr/>
        </p:nvSpPr>
        <p:spPr>
          <a:xfrm>
            <a:off x="1977625" y="5845341"/>
            <a:ext cx="11045042" cy="766274"/>
          </a:xfrm>
          <a:prstGeom prst="rect">
            <a:avLst/>
          </a:prstGeom>
        </p:spPr>
        <p:txBody>
          <a:bodyPr lIns="0" tIns="0" rIns="0" bIns="0" rtlCol="0" anchor="t">
            <a:spAutoFit/>
          </a:bodyPr>
          <a:lstStyle/>
          <a:p>
            <a:pPr algn="just">
              <a:lnSpc>
                <a:spcPts val="6305"/>
              </a:lnSpc>
            </a:pPr>
            <a:r>
              <a:rPr lang="en-US" sz="4504" b="1">
                <a:solidFill>
                  <a:srgbClr val="04FA07"/>
                </a:solidFill>
                <a:latin typeface="Canva Sans Bold"/>
                <a:ea typeface="Canva Sans Bold"/>
                <a:cs typeface="Canva Sans Bold"/>
                <a:sym typeface="Canva Sans Bold"/>
              </a:rPr>
              <a:t>from sklearn.neighbors import KDTree</a:t>
            </a:r>
          </a:p>
        </p:txBody>
      </p:sp>
      <p:sp>
        <p:nvSpPr>
          <p:cNvPr id="13" name="TextBox 13"/>
          <p:cNvSpPr txBox="1"/>
          <p:nvPr/>
        </p:nvSpPr>
        <p:spPr>
          <a:xfrm>
            <a:off x="8073694" y="6892488"/>
            <a:ext cx="9185606" cy="766274"/>
          </a:xfrm>
          <a:prstGeom prst="rect">
            <a:avLst/>
          </a:prstGeom>
        </p:spPr>
        <p:txBody>
          <a:bodyPr lIns="0" tIns="0" rIns="0" bIns="0" rtlCol="0" anchor="t">
            <a:spAutoFit/>
          </a:bodyPr>
          <a:lstStyle/>
          <a:p>
            <a:pPr algn="just">
              <a:lnSpc>
                <a:spcPts val="6305"/>
              </a:lnSpc>
            </a:pPr>
            <a:r>
              <a:rPr lang="en-US" sz="4504" b="1">
                <a:solidFill>
                  <a:srgbClr val="04FA07"/>
                </a:solidFill>
                <a:latin typeface="Canva Sans Bold"/>
                <a:ea typeface="Canva Sans Bold"/>
                <a:cs typeface="Canva Sans Bold"/>
                <a:sym typeface="Canva Sans Bold"/>
              </a:rPr>
              <a:t>→ Working but Not a better way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61356" y="608417"/>
            <a:ext cx="2430302" cy="1519360"/>
          </a:xfrm>
          <a:prstGeom prst="rect">
            <a:avLst/>
          </a:prstGeom>
        </p:spPr>
        <p:txBody>
          <a:bodyPr lIns="0" tIns="0" rIns="0" bIns="0" rtlCol="0" anchor="t">
            <a:spAutoFit/>
          </a:bodyPr>
          <a:lstStyle/>
          <a:p>
            <a:pPr algn="ctr">
              <a:lnSpc>
                <a:spcPts val="5760"/>
              </a:lnSpc>
            </a:pPr>
            <a:r>
              <a:rPr lang="en-US" sz="4114" b="1">
                <a:solidFill>
                  <a:srgbClr val="000000"/>
                </a:solidFill>
                <a:latin typeface="Times New Roman Bold"/>
                <a:ea typeface="Times New Roman Bold"/>
                <a:cs typeface="Times New Roman Bold"/>
                <a:sym typeface="Times New Roman Bold"/>
              </a:rPr>
              <a:t>Supervised Learning</a:t>
            </a:r>
          </a:p>
        </p:txBody>
      </p:sp>
      <p:sp>
        <p:nvSpPr>
          <p:cNvPr id="4" name="Freeform 4"/>
          <p:cNvSpPr/>
          <p:nvPr/>
        </p:nvSpPr>
        <p:spPr>
          <a:xfrm rot="801493">
            <a:off x="-240955" y="233353"/>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801493">
            <a:off x="-241069" y="801731"/>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801493">
            <a:off x="1963428" y="358204"/>
            <a:ext cx="3034925" cy="1738184"/>
          </a:xfrm>
          <a:custGeom>
            <a:avLst/>
            <a:gdLst/>
            <a:ahLst/>
            <a:cxnLst/>
            <a:rect l="l" t="t" r="r" b="b"/>
            <a:pathLst>
              <a:path w="3034925" h="1738184">
                <a:moveTo>
                  <a:pt x="0" y="0"/>
                </a:moveTo>
                <a:lnTo>
                  <a:pt x="3034925" y="0"/>
                </a:lnTo>
                <a:lnTo>
                  <a:pt x="3034925" y="1738185"/>
                </a:lnTo>
                <a:lnTo>
                  <a:pt x="0" y="1738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801493">
            <a:off x="1963428" y="801731"/>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801493">
            <a:off x="3916444" y="358204"/>
            <a:ext cx="3034925" cy="1738184"/>
          </a:xfrm>
          <a:custGeom>
            <a:avLst/>
            <a:gdLst/>
            <a:ahLst/>
            <a:cxnLst/>
            <a:rect l="l" t="t" r="r" b="b"/>
            <a:pathLst>
              <a:path w="3034925" h="1738184">
                <a:moveTo>
                  <a:pt x="0" y="0"/>
                </a:moveTo>
                <a:lnTo>
                  <a:pt x="3034925" y="0"/>
                </a:lnTo>
                <a:lnTo>
                  <a:pt x="3034925" y="1738185"/>
                </a:lnTo>
                <a:lnTo>
                  <a:pt x="0" y="1738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801493">
            <a:off x="4533800" y="816981"/>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801493">
            <a:off x="5824429" y="327079"/>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801493">
            <a:off x="6586922" y="712400"/>
            <a:ext cx="3034925" cy="1738184"/>
          </a:xfrm>
          <a:custGeom>
            <a:avLst/>
            <a:gdLst/>
            <a:ahLst/>
            <a:cxnLst/>
            <a:rect l="l" t="t" r="r" b="b"/>
            <a:pathLst>
              <a:path w="3034925" h="1738184">
                <a:moveTo>
                  <a:pt x="0" y="0"/>
                </a:moveTo>
                <a:lnTo>
                  <a:pt x="3034925" y="0"/>
                </a:lnTo>
                <a:lnTo>
                  <a:pt x="3034925" y="1738185"/>
                </a:lnTo>
                <a:lnTo>
                  <a:pt x="0" y="1738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5220130">
            <a:off x="9833330" y="-350345"/>
            <a:ext cx="2058007" cy="2634249"/>
          </a:xfrm>
          <a:custGeom>
            <a:avLst/>
            <a:gdLst/>
            <a:ahLst/>
            <a:cxnLst/>
            <a:rect l="l" t="t" r="r" b="b"/>
            <a:pathLst>
              <a:path w="2058007" h="2634249">
                <a:moveTo>
                  <a:pt x="0" y="0"/>
                </a:moveTo>
                <a:lnTo>
                  <a:pt x="2058008" y="0"/>
                </a:lnTo>
                <a:lnTo>
                  <a:pt x="2058008" y="2634249"/>
                </a:lnTo>
                <a:lnTo>
                  <a:pt x="0" y="263424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rnd">
            <a:noFill/>
            <a:prstDash val="solid"/>
            <a:round/>
          </a:ln>
        </p:spPr>
      </p:sp>
      <p:sp>
        <p:nvSpPr>
          <p:cNvPr id="13" name="TextBox 13"/>
          <p:cNvSpPr txBox="1"/>
          <p:nvPr/>
        </p:nvSpPr>
        <p:spPr>
          <a:xfrm>
            <a:off x="561816" y="1060140"/>
            <a:ext cx="6549292" cy="877476"/>
          </a:xfrm>
          <a:prstGeom prst="rect">
            <a:avLst/>
          </a:prstGeom>
        </p:spPr>
        <p:txBody>
          <a:bodyPr lIns="0" tIns="0" rIns="0" bIns="0" rtlCol="0" anchor="t">
            <a:spAutoFit/>
          </a:bodyPr>
          <a:lstStyle/>
          <a:p>
            <a:pPr algn="l">
              <a:lnSpc>
                <a:spcPts val="6595"/>
              </a:lnSpc>
            </a:pPr>
            <a:r>
              <a:rPr lang="en-US" sz="6465">
                <a:solidFill>
                  <a:srgbClr val="000000"/>
                </a:solidFill>
                <a:latin typeface="More Sugar"/>
                <a:ea typeface="More Sugar"/>
                <a:cs typeface="More Sugar"/>
                <a:sym typeface="More Sugar"/>
              </a:rPr>
              <a:t>WHY NUMPY?</a:t>
            </a:r>
          </a:p>
        </p:txBody>
      </p:sp>
      <p:sp>
        <p:nvSpPr>
          <p:cNvPr id="14" name="TextBox 14"/>
          <p:cNvSpPr txBox="1"/>
          <p:nvPr/>
        </p:nvSpPr>
        <p:spPr>
          <a:xfrm>
            <a:off x="233442" y="2454421"/>
            <a:ext cx="17821116" cy="3580765"/>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NumPy is a Python library for fast math operations on arrays (lists of numbers). It is used in:</a:t>
            </a: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Data Science (for calculations)</a:t>
            </a: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Machine Learning (to work with numbers quickly)</a:t>
            </a: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Image Processing (images are just arrays of numbers)</a:t>
            </a:r>
          </a:p>
          <a:p>
            <a:pPr marL="734059" lvl="1" indent="-367030" algn="l">
              <a:lnSpc>
                <a:spcPts val="4759"/>
              </a:lnSpc>
              <a:buFont typeface="Arial"/>
              <a:buChar char="•"/>
            </a:pPr>
            <a:r>
              <a:rPr lang="en-US" sz="3399">
                <a:solidFill>
                  <a:srgbClr val="FFFFFF"/>
                </a:solidFill>
                <a:latin typeface="Canva Sans"/>
                <a:ea typeface="Canva Sans"/>
                <a:cs typeface="Canva Sans"/>
                <a:sym typeface="Canva Sans"/>
              </a:rPr>
              <a:t>Science &amp; Engineering (simulations, math models)</a:t>
            </a:r>
          </a:p>
        </p:txBody>
      </p:sp>
      <p:sp>
        <p:nvSpPr>
          <p:cNvPr id="15" name="TextBox 15"/>
          <p:cNvSpPr txBox="1"/>
          <p:nvPr/>
        </p:nvSpPr>
        <p:spPr>
          <a:xfrm>
            <a:off x="233442" y="6168536"/>
            <a:ext cx="9930777" cy="778510"/>
          </a:xfrm>
          <a:prstGeom prst="rect">
            <a:avLst/>
          </a:prstGeom>
        </p:spPr>
        <p:txBody>
          <a:bodyPr wrap="square" lIns="0" tIns="0" rIns="0" bIns="0" rtlCol="0" anchor="t">
            <a:spAutoFit/>
          </a:bodyPr>
          <a:lstStyle/>
          <a:p>
            <a:pPr algn="ctr">
              <a:lnSpc>
                <a:spcPts val="6440"/>
              </a:lnSpc>
            </a:pPr>
            <a:r>
              <a:rPr lang="en-US" sz="4600" b="1" dirty="0">
                <a:solidFill>
                  <a:srgbClr val="FFFFFF"/>
                </a:solidFill>
                <a:latin typeface="Canva Sans Bold"/>
                <a:ea typeface="Canva Sans Bold"/>
                <a:cs typeface="Canva Sans Bold"/>
                <a:sym typeface="Canva Sans Bold"/>
              </a:rPr>
              <a:t>Most Used NumPy Functions</a:t>
            </a:r>
          </a:p>
        </p:txBody>
      </p:sp>
      <p:grpSp>
        <p:nvGrpSpPr>
          <p:cNvPr id="16" name="Group 16"/>
          <p:cNvGrpSpPr/>
          <p:nvPr/>
        </p:nvGrpSpPr>
        <p:grpSpPr>
          <a:xfrm>
            <a:off x="561816" y="7080396"/>
            <a:ext cx="6086803" cy="2931795"/>
            <a:chOff x="0" y="0"/>
            <a:chExt cx="8115738" cy="3909060"/>
          </a:xfrm>
        </p:grpSpPr>
        <p:sp>
          <p:nvSpPr>
            <p:cNvPr id="17" name="TextBox 17"/>
            <p:cNvSpPr txBox="1"/>
            <p:nvPr/>
          </p:nvSpPr>
          <p:spPr>
            <a:xfrm>
              <a:off x="0" y="-66675"/>
              <a:ext cx="5844231" cy="751628"/>
            </a:xfrm>
            <a:prstGeom prst="rect">
              <a:avLst/>
            </a:prstGeom>
          </p:spPr>
          <p:txBody>
            <a:bodyPr lIns="0" tIns="0" rIns="0" bIns="0" rtlCol="0" anchor="t">
              <a:spAutoFit/>
            </a:bodyPr>
            <a:lstStyle/>
            <a:p>
              <a:pPr algn="l">
                <a:lnSpc>
                  <a:spcPts val="4759"/>
                </a:lnSpc>
              </a:pPr>
              <a:r>
                <a:rPr lang="en-US" sz="3399">
                  <a:solidFill>
                    <a:srgbClr val="FFCC00"/>
                  </a:solidFill>
                  <a:latin typeface="Canva Sans"/>
                  <a:ea typeface="Canva Sans"/>
                  <a:cs typeface="Canva Sans"/>
                  <a:sym typeface="Canva Sans"/>
                </a:rPr>
                <a:t>1. Creating Arrays</a:t>
              </a:r>
            </a:p>
          </p:txBody>
        </p:sp>
        <p:sp>
          <p:nvSpPr>
            <p:cNvPr id="18" name="TextBox 18"/>
            <p:cNvSpPr txBox="1"/>
            <p:nvPr/>
          </p:nvSpPr>
          <p:spPr>
            <a:xfrm>
              <a:off x="412175" y="745278"/>
              <a:ext cx="5844231" cy="751628"/>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np.array([1, 2, 3])</a:t>
              </a:r>
            </a:p>
          </p:txBody>
        </p:sp>
        <p:sp>
          <p:nvSpPr>
            <p:cNvPr id="19" name="TextBox 19"/>
            <p:cNvSpPr txBox="1"/>
            <p:nvPr/>
          </p:nvSpPr>
          <p:spPr>
            <a:xfrm>
              <a:off x="403970" y="1557232"/>
              <a:ext cx="7711768" cy="2351828"/>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np.zeros(3) → [0, 0, 0]</a:t>
              </a:r>
            </a:p>
            <a:p>
              <a:pPr algn="l">
                <a:lnSpc>
                  <a:spcPts val="4759"/>
                </a:lnSpc>
              </a:pPr>
              <a:r>
                <a:rPr lang="en-US" sz="3399">
                  <a:solidFill>
                    <a:srgbClr val="FFFFFF"/>
                  </a:solidFill>
                  <a:latin typeface="Canva Sans"/>
                  <a:ea typeface="Canva Sans"/>
                  <a:cs typeface="Canva Sans"/>
                  <a:sym typeface="Canva Sans"/>
                </a:rPr>
                <a:t>np.ones(3) → [1, 1, 1]</a:t>
              </a:r>
            </a:p>
            <a:p>
              <a:pPr algn="l">
                <a:lnSpc>
                  <a:spcPts val="4759"/>
                </a:lnSpc>
              </a:pPr>
              <a:r>
                <a:rPr lang="en-US" sz="3399">
                  <a:solidFill>
                    <a:srgbClr val="FFFFFF"/>
                  </a:solidFill>
                  <a:latin typeface="Canva Sans"/>
                  <a:ea typeface="Canva Sans"/>
                  <a:cs typeface="Canva Sans"/>
                  <a:sym typeface="Canva Sans"/>
                </a:rPr>
                <a:t>np.arange(5) → [0, 1, 2, 3, 4] </a:t>
              </a:r>
            </a:p>
          </p:txBody>
        </p:sp>
      </p:grpSp>
      <p:grpSp>
        <p:nvGrpSpPr>
          <p:cNvPr id="20" name="Group 20"/>
          <p:cNvGrpSpPr/>
          <p:nvPr/>
        </p:nvGrpSpPr>
        <p:grpSpPr>
          <a:xfrm>
            <a:off x="5952236" y="7080396"/>
            <a:ext cx="4211983" cy="1760855"/>
            <a:chOff x="0" y="0"/>
            <a:chExt cx="5615977" cy="2347807"/>
          </a:xfrm>
        </p:grpSpPr>
        <p:sp>
          <p:nvSpPr>
            <p:cNvPr id="21" name="TextBox 21"/>
            <p:cNvSpPr txBox="1"/>
            <p:nvPr/>
          </p:nvSpPr>
          <p:spPr>
            <a:xfrm>
              <a:off x="0" y="-66675"/>
              <a:ext cx="5615977" cy="751628"/>
            </a:xfrm>
            <a:prstGeom prst="rect">
              <a:avLst/>
            </a:prstGeom>
          </p:spPr>
          <p:txBody>
            <a:bodyPr lIns="0" tIns="0" rIns="0" bIns="0" rtlCol="0" anchor="t">
              <a:spAutoFit/>
            </a:bodyPr>
            <a:lstStyle/>
            <a:p>
              <a:pPr algn="l">
                <a:lnSpc>
                  <a:spcPts val="4759"/>
                </a:lnSpc>
              </a:pPr>
              <a:r>
                <a:rPr lang="en-US" sz="3399">
                  <a:solidFill>
                    <a:srgbClr val="FFCD34"/>
                  </a:solidFill>
                  <a:latin typeface="Canva Sans"/>
                  <a:ea typeface="Canva Sans"/>
                  <a:cs typeface="Canva Sans"/>
                  <a:sym typeface="Canva Sans"/>
                </a:rPr>
                <a:t>2. Math Operations</a:t>
              </a:r>
            </a:p>
          </p:txBody>
        </p:sp>
        <p:sp>
          <p:nvSpPr>
            <p:cNvPr id="22" name="TextBox 22"/>
            <p:cNvSpPr txBox="1"/>
            <p:nvPr/>
          </p:nvSpPr>
          <p:spPr>
            <a:xfrm>
              <a:off x="481653" y="796078"/>
              <a:ext cx="4580107" cy="1551728"/>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np.sum(arr) </a:t>
              </a:r>
            </a:p>
            <a:p>
              <a:pPr algn="l">
                <a:lnSpc>
                  <a:spcPts val="4759"/>
                </a:lnSpc>
              </a:pPr>
              <a:r>
                <a:rPr lang="en-US" sz="3399">
                  <a:solidFill>
                    <a:srgbClr val="FFFFFF"/>
                  </a:solidFill>
                  <a:latin typeface="Canva Sans"/>
                  <a:ea typeface="Canva Sans"/>
                  <a:cs typeface="Canva Sans"/>
                  <a:sym typeface="Canva Sans"/>
                </a:rPr>
                <a:t>np.mean(arr) </a:t>
              </a:r>
            </a:p>
          </p:txBody>
        </p:sp>
      </p:grpSp>
      <p:grpSp>
        <p:nvGrpSpPr>
          <p:cNvPr id="23" name="Group 23"/>
          <p:cNvGrpSpPr/>
          <p:nvPr/>
        </p:nvGrpSpPr>
        <p:grpSpPr>
          <a:xfrm>
            <a:off x="10859544" y="7080396"/>
            <a:ext cx="6319142" cy="1722755"/>
            <a:chOff x="0" y="0"/>
            <a:chExt cx="8425522" cy="2297007"/>
          </a:xfrm>
        </p:grpSpPr>
        <p:sp>
          <p:nvSpPr>
            <p:cNvPr id="24" name="TextBox 24"/>
            <p:cNvSpPr txBox="1"/>
            <p:nvPr/>
          </p:nvSpPr>
          <p:spPr>
            <a:xfrm>
              <a:off x="0" y="-66675"/>
              <a:ext cx="5844231" cy="751628"/>
            </a:xfrm>
            <a:prstGeom prst="rect">
              <a:avLst/>
            </a:prstGeom>
          </p:spPr>
          <p:txBody>
            <a:bodyPr lIns="0" tIns="0" rIns="0" bIns="0" rtlCol="0" anchor="t">
              <a:spAutoFit/>
            </a:bodyPr>
            <a:lstStyle/>
            <a:p>
              <a:pPr algn="l">
                <a:lnSpc>
                  <a:spcPts val="4759"/>
                </a:lnSpc>
              </a:pPr>
              <a:r>
                <a:rPr lang="en-US" sz="3399">
                  <a:solidFill>
                    <a:srgbClr val="FFCD34"/>
                  </a:solidFill>
                  <a:latin typeface="Canva Sans"/>
                  <a:ea typeface="Canva Sans"/>
                  <a:cs typeface="Canva Sans"/>
                  <a:sym typeface="Canva Sans"/>
                </a:rPr>
                <a:t>3. Changing Arrays</a:t>
              </a:r>
            </a:p>
          </p:txBody>
        </p:sp>
        <p:sp>
          <p:nvSpPr>
            <p:cNvPr id="25" name="TextBox 25"/>
            <p:cNvSpPr txBox="1"/>
            <p:nvPr/>
          </p:nvSpPr>
          <p:spPr>
            <a:xfrm>
              <a:off x="546701" y="745278"/>
              <a:ext cx="7878821" cy="1551728"/>
            </a:xfrm>
            <a:prstGeom prst="rect">
              <a:avLst/>
            </a:prstGeom>
          </p:spPr>
          <p:txBody>
            <a:bodyPr lIns="0" tIns="0" rIns="0" bIns="0" rtlCol="0" anchor="t">
              <a:spAutoFit/>
            </a:bodyPr>
            <a:lstStyle/>
            <a:p>
              <a:pPr algn="l">
                <a:lnSpc>
                  <a:spcPts val="4759"/>
                </a:lnSpc>
              </a:pPr>
              <a:r>
                <a:rPr lang="en-US" sz="3399">
                  <a:solidFill>
                    <a:srgbClr val="FFFFFF"/>
                  </a:solidFill>
                  <a:latin typeface="Canva Sans"/>
                  <a:ea typeface="Canva Sans"/>
                  <a:cs typeface="Canva Sans"/>
                  <a:sym typeface="Canva Sans"/>
                </a:rPr>
                <a:t>arr.reshape(2, 3)  </a:t>
              </a:r>
            </a:p>
            <a:p>
              <a:pPr algn="l">
                <a:lnSpc>
                  <a:spcPts val="4759"/>
                </a:lnSpc>
              </a:pPr>
              <a:r>
                <a:rPr lang="en-US" sz="3399">
                  <a:solidFill>
                    <a:srgbClr val="FFFFFF"/>
                  </a:solidFill>
                  <a:latin typeface="Canva Sans"/>
                  <a:ea typeface="Canva Sans"/>
                  <a:cs typeface="Canva Sans"/>
                  <a:sym typeface="Canva Sans"/>
                </a:rPr>
                <a:t>np.concatenate([arr1, arr2])</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61356" y="608417"/>
            <a:ext cx="2430302" cy="1519360"/>
          </a:xfrm>
          <a:prstGeom prst="rect">
            <a:avLst/>
          </a:prstGeom>
        </p:spPr>
        <p:txBody>
          <a:bodyPr lIns="0" tIns="0" rIns="0" bIns="0" rtlCol="0" anchor="t">
            <a:spAutoFit/>
          </a:bodyPr>
          <a:lstStyle/>
          <a:p>
            <a:pPr algn="ctr">
              <a:lnSpc>
                <a:spcPts val="5760"/>
              </a:lnSpc>
            </a:pPr>
            <a:r>
              <a:rPr lang="en-US" sz="4114" b="1">
                <a:solidFill>
                  <a:srgbClr val="000000"/>
                </a:solidFill>
                <a:latin typeface="Times New Roman Bold"/>
                <a:ea typeface="Times New Roman Bold"/>
                <a:cs typeface="Times New Roman Bold"/>
                <a:sym typeface="Times New Roman Bold"/>
              </a:rPr>
              <a:t>Supervised Learning</a:t>
            </a:r>
          </a:p>
        </p:txBody>
      </p:sp>
      <p:sp>
        <p:nvSpPr>
          <p:cNvPr id="4" name="Freeform 4"/>
          <p:cNvSpPr/>
          <p:nvPr/>
        </p:nvSpPr>
        <p:spPr>
          <a:xfrm rot="801493">
            <a:off x="-240955" y="233353"/>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801493">
            <a:off x="-241069" y="801731"/>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801493">
            <a:off x="1963428" y="358204"/>
            <a:ext cx="3034925" cy="1738184"/>
          </a:xfrm>
          <a:custGeom>
            <a:avLst/>
            <a:gdLst/>
            <a:ahLst/>
            <a:cxnLst/>
            <a:rect l="l" t="t" r="r" b="b"/>
            <a:pathLst>
              <a:path w="3034925" h="1738184">
                <a:moveTo>
                  <a:pt x="0" y="0"/>
                </a:moveTo>
                <a:lnTo>
                  <a:pt x="3034925" y="0"/>
                </a:lnTo>
                <a:lnTo>
                  <a:pt x="3034925" y="1738185"/>
                </a:lnTo>
                <a:lnTo>
                  <a:pt x="0" y="1738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801493">
            <a:off x="1963428" y="801731"/>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801493">
            <a:off x="3916444" y="358204"/>
            <a:ext cx="3034925" cy="1738184"/>
          </a:xfrm>
          <a:custGeom>
            <a:avLst/>
            <a:gdLst/>
            <a:ahLst/>
            <a:cxnLst/>
            <a:rect l="l" t="t" r="r" b="b"/>
            <a:pathLst>
              <a:path w="3034925" h="1738184">
                <a:moveTo>
                  <a:pt x="0" y="0"/>
                </a:moveTo>
                <a:lnTo>
                  <a:pt x="3034925" y="0"/>
                </a:lnTo>
                <a:lnTo>
                  <a:pt x="3034925" y="1738185"/>
                </a:lnTo>
                <a:lnTo>
                  <a:pt x="0" y="1738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801493">
            <a:off x="4533800" y="816981"/>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801493">
            <a:off x="5824429" y="327079"/>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801493">
            <a:off x="6586922" y="712400"/>
            <a:ext cx="3034925" cy="1738184"/>
          </a:xfrm>
          <a:custGeom>
            <a:avLst/>
            <a:gdLst/>
            <a:ahLst/>
            <a:cxnLst/>
            <a:rect l="l" t="t" r="r" b="b"/>
            <a:pathLst>
              <a:path w="3034925" h="1738184">
                <a:moveTo>
                  <a:pt x="0" y="0"/>
                </a:moveTo>
                <a:lnTo>
                  <a:pt x="3034925" y="0"/>
                </a:lnTo>
                <a:lnTo>
                  <a:pt x="3034925" y="1738185"/>
                </a:lnTo>
                <a:lnTo>
                  <a:pt x="0" y="1738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9573019" y="4292694"/>
            <a:ext cx="7121790" cy="2151204"/>
          </a:xfrm>
          <a:custGeom>
            <a:avLst/>
            <a:gdLst/>
            <a:ahLst/>
            <a:cxnLst/>
            <a:rect l="l" t="t" r="r" b="b"/>
            <a:pathLst>
              <a:path w="7121790" h="2151204">
                <a:moveTo>
                  <a:pt x="0" y="0"/>
                </a:moveTo>
                <a:lnTo>
                  <a:pt x="7121790" y="0"/>
                </a:lnTo>
                <a:lnTo>
                  <a:pt x="7121790" y="2151205"/>
                </a:lnTo>
                <a:lnTo>
                  <a:pt x="0" y="2151205"/>
                </a:lnTo>
                <a:lnTo>
                  <a:pt x="0" y="0"/>
                </a:lnTo>
                <a:close/>
              </a:path>
            </a:pathLst>
          </a:custGeom>
          <a:blipFill>
            <a:blip r:embed="rId5"/>
            <a:stretch>
              <a:fillRect/>
            </a:stretch>
          </a:blipFill>
        </p:spPr>
      </p:sp>
      <p:sp>
        <p:nvSpPr>
          <p:cNvPr id="13" name="TextBox 13"/>
          <p:cNvSpPr txBox="1"/>
          <p:nvPr/>
        </p:nvSpPr>
        <p:spPr>
          <a:xfrm>
            <a:off x="561816" y="1031565"/>
            <a:ext cx="8582184" cy="654508"/>
          </a:xfrm>
          <a:prstGeom prst="rect">
            <a:avLst/>
          </a:prstGeom>
        </p:spPr>
        <p:txBody>
          <a:bodyPr lIns="0" tIns="0" rIns="0" bIns="0" rtlCol="0" anchor="t">
            <a:spAutoFit/>
          </a:bodyPr>
          <a:lstStyle/>
          <a:p>
            <a:pPr algn="l">
              <a:lnSpc>
                <a:spcPts val="4906"/>
              </a:lnSpc>
            </a:pPr>
            <a:r>
              <a:rPr lang="en-US" sz="4810">
                <a:solidFill>
                  <a:srgbClr val="000000"/>
                </a:solidFill>
                <a:latin typeface="More Sugar"/>
                <a:ea typeface="More Sugar"/>
                <a:cs typeface="More Sugar"/>
                <a:sym typeface="More Sugar"/>
              </a:rPr>
              <a:t>PYTHON STANDARD</a:t>
            </a:r>
          </a:p>
        </p:txBody>
      </p:sp>
      <p:sp>
        <p:nvSpPr>
          <p:cNvPr id="14" name="TextBox 14"/>
          <p:cNvSpPr txBox="1"/>
          <p:nvPr/>
        </p:nvSpPr>
        <p:spPr>
          <a:xfrm>
            <a:off x="561816" y="8108207"/>
            <a:ext cx="15932783" cy="1325018"/>
          </a:xfrm>
          <a:prstGeom prst="rect">
            <a:avLst/>
          </a:prstGeom>
        </p:spPr>
        <p:txBody>
          <a:bodyPr lIns="0" tIns="0" rIns="0" bIns="0" rtlCol="0" anchor="t">
            <a:spAutoFit/>
          </a:bodyPr>
          <a:lstStyle/>
          <a:p>
            <a:pPr algn="just">
              <a:lnSpc>
                <a:spcPts val="3574"/>
              </a:lnSpc>
            </a:pPr>
            <a:r>
              <a:rPr lang="en-US" sz="2552" b="1">
                <a:solidFill>
                  <a:srgbClr val="FFFFFF"/>
                </a:solidFill>
                <a:latin typeface="Canva Sans Bold"/>
                <a:ea typeface="Canva Sans Bold"/>
                <a:cs typeface="Canva Sans Bold"/>
                <a:sym typeface="Canva Sans Bold"/>
              </a:rPr>
              <a:t>The answer is no — some of these functions are available, while others are not. And even for </a:t>
            </a:r>
          </a:p>
          <a:p>
            <a:pPr algn="just">
              <a:lnSpc>
                <a:spcPts val="3574"/>
              </a:lnSpc>
            </a:pPr>
            <a:r>
              <a:rPr lang="en-US" sz="2552" b="1">
                <a:solidFill>
                  <a:srgbClr val="FFFFFF"/>
                </a:solidFill>
                <a:latin typeface="Canva Sans Bold"/>
                <a:ea typeface="Canva Sans Bold"/>
                <a:cs typeface="Canva Sans Bold"/>
                <a:sym typeface="Canva Sans Bold"/>
              </a:rPr>
              <a:t>the ones that are available, they tend to be quite slow in standard Python, whereas in NumPy </a:t>
            </a:r>
          </a:p>
          <a:p>
            <a:pPr algn="just">
              <a:lnSpc>
                <a:spcPts val="3574"/>
              </a:lnSpc>
            </a:pPr>
            <a:r>
              <a:rPr lang="en-US" sz="2552" b="1">
                <a:solidFill>
                  <a:srgbClr val="FFFFFF"/>
                </a:solidFill>
                <a:latin typeface="Canva Sans Bold"/>
                <a:ea typeface="Canva Sans Bold"/>
                <a:cs typeface="Canva Sans Bold"/>
                <a:sym typeface="Canva Sans Bold"/>
              </a:rPr>
              <a:t>they perform much faster.</a:t>
            </a:r>
          </a:p>
        </p:txBody>
      </p:sp>
      <p:sp>
        <p:nvSpPr>
          <p:cNvPr id="15" name="TextBox 15"/>
          <p:cNvSpPr txBox="1"/>
          <p:nvPr/>
        </p:nvSpPr>
        <p:spPr>
          <a:xfrm>
            <a:off x="2360058" y="3223132"/>
            <a:ext cx="1597873" cy="887095"/>
          </a:xfrm>
          <a:prstGeom prst="rect">
            <a:avLst/>
          </a:prstGeom>
        </p:spPr>
        <p:txBody>
          <a:bodyPr lIns="0" tIns="0" rIns="0" bIns="0" rtlCol="0" anchor="t">
            <a:spAutoFit/>
          </a:bodyPr>
          <a:lstStyle/>
          <a:p>
            <a:pPr algn="just">
              <a:lnSpc>
                <a:spcPts val="7279"/>
              </a:lnSpc>
            </a:pPr>
            <a:r>
              <a:rPr lang="en-US" sz="5199" b="1">
                <a:solidFill>
                  <a:srgbClr val="FFFFFF"/>
                </a:solidFill>
                <a:latin typeface="Canva Sans Bold"/>
                <a:ea typeface="Canva Sans Bold"/>
                <a:cs typeface="Canva Sans Bold"/>
                <a:sym typeface="Canva Sans Bold"/>
              </a:rPr>
              <a:t>List</a:t>
            </a:r>
          </a:p>
        </p:txBody>
      </p:sp>
      <p:sp>
        <p:nvSpPr>
          <p:cNvPr id="16" name="TextBox 16"/>
          <p:cNvSpPr txBox="1"/>
          <p:nvPr/>
        </p:nvSpPr>
        <p:spPr>
          <a:xfrm>
            <a:off x="11210638" y="3223132"/>
            <a:ext cx="2476023" cy="887095"/>
          </a:xfrm>
          <a:prstGeom prst="rect">
            <a:avLst/>
          </a:prstGeom>
        </p:spPr>
        <p:txBody>
          <a:bodyPr lIns="0" tIns="0" rIns="0" bIns="0" rtlCol="0" anchor="t">
            <a:spAutoFit/>
          </a:bodyPr>
          <a:lstStyle/>
          <a:p>
            <a:pPr algn="just">
              <a:lnSpc>
                <a:spcPts val="7279"/>
              </a:lnSpc>
            </a:pPr>
            <a:r>
              <a:rPr lang="en-US" sz="5199" b="1">
                <a:solidFill>
                  <a:srgbClr val="FFFFFF"/>
                </a:solidFill>
                <a:latin typeface="Canva Sans Bold"/>
                <a:ea typeface="Canva Sans Bold"/>
                <a:cs typeface="Canva Sans Bold"/>
                <a:sym typeface="Canva Sans Bold"/>
              </a:rPr>
              <a:t>Array</a:t>
            </a:r>
          </a:p>
        </p:txBody>
      </p:sp>
      <p:sp>
        <p:nvSpPr>
          <p:cNvPr id="17" name="TextBox 17"/>
          <p:cNvSpPr txBox="1"/>
          <p:nvPr/>
        </p:nvSpPr>
        <p:spPr>
          <a:xfrm>
            <a:off x="477570" y="2231941"/>
            <a:ext cx="16743629" cy="580390"/>
          </a:xfrm>
          <a:prstGeom prst="rect">
            <a:avLst/>
          </a:prstGeom>
        </p:spPr>
        <p:txBody>
          <a:bodyPr wrap="square" lIns="0" tIns="0" rIns="0" bIns="0" rtlCol="0" anchor="t">
            <a:spAutoFit/>
          </a:bodyPr>
          <a:lstStyle/>
          <a:p>
            <a:pPr algn="ctr">
              <a:lnSpc>
                <a:spcPts val="4759"/>
              </a:lnSpc>
              <a:spcBef>
                <a:spcPct val="0"/>
              </a:spcBef>
            </a:pPr>
            <a:r>
              <a:rPr lang="en-US" sz="3399" b="1" dirty="0">
                <a:solidFill>
                  <a:srgbClr val="FFCC00"/>
                </a:solidFill>
                <a:latin typeface="Canva Sans Bold"/>
                <a:ea typeface="Canva Sans Bold"/>
                <a:cs typeface="Canva Sans Bold"/>
                <a:sym typeface="Canva Sans Bold"/>
              </a:rPr>
              <a:t>Now the question is, are these functions not available in standard Python?</a:t>
            </a:r>
          </a:p>
        </p:txBody>
      </p:sp>
      <p:sp>
        <p:nvSpPr>
          <p:cNvPr id="18" name="TextBox 18"/>
          <p:cNvSpPr txBox="1"/>
          <p:nvPr/>
        </p:nvSpPr>
        <p:spPr>
          <a:xfrm>
            <a:off x="1612894" y="4491228"/>
            <a:ext cx="3545198" cy="580390"/>
          </a:xfrm>
          <a:prstGeom prst="rect">
            <a:avLst/>
          </a:prstGeom>
        </p:spPr>
        <p:txBody>
          <a:bodyPr lIns="0" tIns="0" rIns="0" bIns="0" rtlCol="0" anchor="t">
            <a:spAutoFit/>
          </a:bodyPr>
          <a:lstStyle/>
          <a:p>
            <a:pPr algn="ctr">
              <a:lnSpc>
                <a:spcPts val="4759"/>
              </a:lnSpc>
            </a:pPr>
            <a:r>
              <a:rPr lang="en-US" sz="3399" b="1">
                <a:solidFill>
                  <a:srgbClr val="FFFFFF"/>
                </a:solidFill>
                <a:latin typeface="Canva Sans Bold"/>
                <a:ea typeface="Canva Sans Bold"/>
                <a:cs typeface="Canva Sans Bold"/>
                <a:sym typeface="Canva Sans Bold"/>
              </a:rPr>
              <a:t>a = [1, 2, 3, 4, 5]</a:t>
            </a:r>
          </a:p>
        </p:txBody>
      </p:sp>
      <p:sp>
        <p:nvSpPr>
          <p:cNvPr id="19" name="TextBox 19"/>
          <p:cNvSpPr txBox="1"/>
          <p:nvPr/>
        </p:nvSpPr>
        <p:spPr>
          <a:xfrm>
            <a:off x="440118" y="5195505"/>
            <a:ext cx="6633176" cy="580390"/>
          </a:xfrm>
          <a:prstGeom prst="rect">
            <a:avLst/>
          </a:prstGeom>
        </p:spPr>
        <p:txBody>
          <a:bodyPr lIns="0" tIns="0" rIns="0" bIns="0" rtlCol="0" anchor="t">
            <a:spAutoFit/>
          </a:bodyPr>
          <a:lstStyle/>
          <a:p>
            <a:pPr algn="ctr">
              <a:lnSpc>
                <a:spcPts val="4759"/>
              </a:lnSpc>
            </a:pPr>
            <a:r>
              <a:rPr lang="en-US" sz="3399" b="1">
                <a:solidFill>
                  <a:srgbClr val="FFFFFF"/>
                </a:solidFill>
                <a:latin typeface="Canva Sans Bold"/>
                <a:ea typeface="Canva Sans Bold"/>
                <a:cs typeface="Canva Sans Bold"/>
                <a:sym typeface="Canva Sans Bold"/>
              </a:rPr>
              <a:t>b = [1, ‘D’, 3, “apple”, 5, 6.7]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61356" y="608417"/>
            <a:ext cx="2430302" cy="1519360"/>
          </a:xfrm>
          <a:prstGeom prst="rect">
            <a:avLst/>
          </a:prstGeom>
        </p:spPr>
        <p:txBody>
          <a:bodyPr lIns="0" tIns="0" rIns="0" bIns="0" rtlCol="0" anchor="t">
            <a:spAutoFit/>
          </a:bodyPr>
          <a:lstStyle/>
          <a:p>
            <a:pPr algn="ctr">
              <a:lnSpc>
                <a:spcPts val="5760"/>
              </a:lnSpc>
            </a:pPr>
            <a:r>
              <a:rPr lang="en-US" sz="4114" b="1">
                <a:solidFill>
                  <a:srgbClr val="000000"/>
                </a:solidFill>
                <a:latin typeface="Times New Roman Bold"/>
                <a:ea typeface="Times New Roman Bold"/>
                <a:cs typeface="Times New Roman Bold"/>
                <a:sym typeface="Times New Roman Bold"/>
              </a:rPr>
              <a:t>Supervised Learning</a:t>
            </a:r>
          </a:p>
        </p:txBody>
      </p:sp>
      <p:sp>
        <p:nvSpPr>
          <p:cNvPr id="4" name="Freeform 4"/>
          <p:cNvSpPr/>
          <p:nvPr/>
        </p:nvSpPr>
        <p:spPr>
          <a:xfrm rot="801493">
            <a:off x="-240955" y="233353"/>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801493">
            <a:off x="-241069" y="801731"/>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801493">
            <a:off x="1963428" y="358204"/>
            <a:ext cx="3034925" cy="1738184"/>
          </a:xfrm>
          <a:custGeom>
            <a:avLst/>
            <a:gdLst/>
            <a:ahLst/>
            <a:cxnLst/>
            <a:rect l="l" t="t" r="r" b="b"/>
            <a:pathLst>
              <a:path w="3034925" h="1738184">
                <a:moveTo>
                  <a:pt x="0" y="0"/>
                </a:moveTo>
                <a:lnTo>
                  <a:pt x="3034925" y="0"/>
                </a:lnTo>
                <a:lnTo>
                  <a:pt x="3034925" y="1738185"/>
                </a:lnTo>
                <a:lnTo>
                  <a:pt x="0" y="1738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801493">
            <a:off x="1963428" y="801731"/>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801493">
            <a:off x="3916444" y="358204"/>
            <a:ext cx="3034925" cy="1738184"/>
          </a:xfrm>
          <a:custGeom>
            <a:avLst/>
            <a:gdLst/>
            <a:ahLst/>
            <a:cxnLst/>
            <a:rect l="l" t="t" r="r" b="b"/>
            <a:pathLst>
              <a:path w="3034925" h="1738184">
                <a:moveTo>
                  <a:pt x="0" y="0"/>
                </a:moveTo>
                <a:lnTo>
                  <a:pt x="3034925" y="0"/>
                </a:lnTo>
                <a:lnTo>
                  <a:pt x="3034925" y="1738185"/>
                </a:lnTo>
                <a:lnTo>
                  <a:pt x="0" y="1738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801493">
            <a:off x="4533800" y="816981"/>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801493">
            <a:off x="5824429" y="327079"/>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801493">
            <a:off x="6586922" y="712400"/>
            <a:ext cx="3034925" cy="1738184"/>
          </a:xfrm>
          <a:custGeom>
            <a:avLst/>
            <a:gdLst/>
            <a:ahLst/>
            <a:cxnLst/>
            <a:rect l="l" t="t" r="r" b="b"/>
            <a:pathLst>
              <a:path w="3034925" h="1738184">
                <a:moveTo>
                  <a:pt x="0" y="0"/>
                </a:moveTo>
                <a:lnTo>
                  <a:pt x="3034925" y="0"/>
                </a:lnTo>
                <a:lnTo>
                  <a:pt x="3034925" y="1738185"/>
                </a:lnTo>
                <a:lnTo>
                  <a:pt x="0" y="1738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rot="5220130">
            <a:off x="9864051" y="254006"/>
            <a:ext cx="2058007" cy="2634249"/>
          </a:xfrm>
          <a:custGeom>
            <a:avLst/>
            <a:gdLst/>
            <a:ahLst/>
            <a:cxnLst/>
            <a:rect l="l" t="t" r="r" b="b"/>
            <a:pathLst>
              <a:path w="2058007" h="2634249">
                <a:moveTo>
                  <a:pt x="0" y="0"/>
                </a:moveTo>
                <a:lnTo>
                  <a:pt x="2058008" y="0"/>
                </a:lnTo>
                <a:lnTo>
                  <a:pt x="2058008" y="2634249"/>
                </a:lnTo>
                <a:lnTo>
                  <a:pt x="0" y="263424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rnd">
            <a:noFill/>
            <a:prstDash val="solid"/>
            <a:round/>
          </a:ln>
        </p:spPr>
      </p:sp>
      <p:sp>
        <p:nvSpPr>
          <p:cNvPr id="13" name="TextBox 13"/>
          <p:cNvSpPr txBox="1"/>
          <p:nvPr/>
        </p:nvSpPr>
        <p:spPr>
          <a:xfrm>
            <a:off x="561816" y="1060140"/>
            <a:ext cx="6549292" cy="877476"/>
          </a:xfrm>
          <a:prstGeom prst="rect">
            <a:avLst/>
          </a:prstGeom>
        </p:spPr>
        <p:txBody>
          <a:bodyPr lIns="0" tIns="0" rIns="0" bIns="0" rtlCol="0" anchor="t">
            <a:spAutoFit/>
          </a:bodyPr>
          <a:lstStyle/>
          <a:p>
            <a:pPr algn="l">
              <a:lnSpc>
                <a:spcPts val="6595"/>
              </a:lnSpc>
            </a:pPr>
            <a:r>
              <a:rPr lang="en-US" sz="6465">
                <a:solidFill>
                  <a:srgbClr val="000000"/>
                </a:solidFill>
                <a:latin typeface="More Sugar"/>
                <a:ea typeface="More Sugar"/>
                <a:cs typeface="More Sugar"/>
                <a:sym typeface="More Sugar"/>
              </a:rPr>
              <a:t>WHY NUMPY?</a:t>
            </a:r>
          </a:p>
        </p:txBody>
      </p:sp>
      <p:grpSp>
        <p:nvGrpSpPr>
          <p:cNvPr id="14" name="Group 14"/>
          <p:cNvGrpSpPr/>
          <p:nvPr/>
        </p:nvGrpSpPr>
        <p:grpSpPr>
          <a:xfrm>
            <a:off x="421751" y="2423467"/>
            <a:ext cx="14869143" cy="7515053"/>
            <a:chOff x="0" y="0"/>
            <a:chExt cx="19825524" cy="10020071"/>
          </a:xfrm>
        </p:grpSpPr>
        <p:sp>
          <p:nvSpPr>
            <p:cNvPr id="15" name="Freeform 15"/>
            <p:cNvSpPr/>
            <p:nvPr/>
          </p:nvSpPr>
          <p:spPr>
            <a:xfrm>
              <a:off x="0" y="0"/>
              <a:ext cx="19825524" cy="10020071"/>
            </a:xfrm>
            <a:custGeom>
              <a:avLst/>
              <a:gdLst/>
              <a:ahLst/>
              <a:cxnLst/>
              <a:rect l="l" t="t" r="r" b="b"/>
              <a:pathLst>
                <a:path w="19825524" h="10020071">
                  <a:moveTo>
                    <a:pt x="0" y="0"/>
                  </a:moveTo>
                  <a:lnTo>
                    <a:pt x="19825524" y="0"/>
                  </a:lnTo>
                  <a:lnTo>
                    <a:pt x="19825524" y="10020071"/>
                  </a:lnTo>
                  <a:lnTo>
                    <a:pt x="0" y="10020071"/>
                  </a:lnTo>
                  <a:lnTo>
                    <a:pt x="0" y="0"/>
                  </a:lnTo>
                  <a:close/>
                </a:path>
              </a:pathLst>
            </a:custGeom>
            <a:blipFill>
              <a:blip r:embed="rId7"/>
              <a:stretch>
                <a:fillRect r="-570"/>
              </a:stretch>
            </a:blipFill>
          </p:spPr>
        </p:sp>
        <p:sp>
          <p:nvSpPr>
            <p:cNvPr id="16" name="Freeform 16"/>
            <p:cNvSpPr/>
            <p:nvPr/>
          </p:nvSpPr>
          <p:spPr>
            <a:xfrm>
              <a:off x="4552948" y="2193012"/>
              <a:ext cx="743196" cy="705361"/>
            </a:xfrm>
            <a:custGeom>
              <a:avLst/>
              <a:gdLst/>
              <a:ahLst/>
              <a:cxnLst/>
              <a:rect l="l" t="t" r="r" b="b"/>
              <a:pathLst>
                <a:path w="743196" h="705361">
                  <a:moveTo>
                    <a:pt x="0" y="0"/>
                  </a:moveTo>
                  <a:lnTo>
                    <a:pt x="743197" y="0"/>
                  </a:lnTo>
                  <a:lnTo>
                    <a:pt x="743197" y="705361"/>
                  </a:lnTo>
                  <a:lnTo>
                    <a:pt x="0" y="7053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Freeform 17"/>
            <p:cNvSpPr/>
            <p:nvPr/>
          </p:nvSpPr>
          <p:spPr>
            <a:xfrm>
              <a:off x="4075009" y="3274030"/>
              <a:ext cx="743196" cy="705361"/>
            </a:xfrm>
            <a:custGeom>
              <a:avLst/>
              <a:gdLst/>
              <a:ahLst/>
              <a:cxnLst/>
              <a:rect l="l" t="t" r="r" b="b"/>
              <a:pathLst>
                <a:path w="743196" h="705361">
                  <a:moveTo>
                    <a:pt x="0" y="0"/>
                  </a:moveTo>
                  <a:lnTo>
                    <a:pt x="743197" y="0"/>
                  </a:lnTo>
                  <a:lnTo>
                    <a:pt x="743197" y="705360"/>
                  </a:lnTo>
                  <a:lnTo>
                    <a:pt x="0" y="705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a:off x="4075009" y="5579590"/>
              <a:ext cx="743196" cy="705361"/>
            </a:xfrm>
            <a:custGeom>
              <a:avLst/>
              <a:gdLst/>
              <a:ahLst/>
              <a:cxnLst/>
              <a:rect l="l" t="t" r="r" b="b"/>
              <a:pathLst>
                <a:path w="743196" h="705361">
                  <a:moveTo>
                    <a:pt x="0" y="0"/>
                  </a:moveTo>
                  <a:lnTo>
                    <a:pt x="743197" y="0"/>
                  </a:lnTo>
                  <a:lnTo>
                    <a:pt x="743197" y="705361"/>
                  </a:lnTo>
                  <a:lnTo>
                    <a:pt x="0" y="7053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9" name="Freeform 19"/>
            <p:cNvSpPr/>
            <p:nvPr/>
          </p:nvSpPr>
          <p:spPr>
            <a:xfrm>
              <a:off x="4446607" y="7885151"/>
              <a:ext cx="743196" cy="705361"/>
            </a:xfrm>
            <a:custGeom>
              <a:avLst/>
              <a:gdLst/>
              <a:ahLst/>
              <a:cxnLst/>
              <a:rect l="l" t="t" r="r" b="b"/>
              <a:pathLst>
                <a:path w="743196" h="705361">
                  <a:moveTo>
                    <a:pt x="0" y="0"/>
                  </a:moveTo>
                  <a:lnTo>
                    <a:pt x="743197" y="0"/>
                  </a:lnTo>
                  <a:lnTo>
                    <a:pt x="743197" y="705361"/>
                  </a:lnTo>
                  <a:lnTo>
                    <a:pt x="0" y="7053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Freeform 20"/>
            <p:cNvSpPr/>
            <p:nvPr/>
          </p:nvSpPr>
          <p:spPr>
            <a:xfrm>
              <a:off x="4075009" y="8971512"/>
              <a:ext cx="743196" cy="705361"/>
            </a:xfrm>
            <a:custGeom>
              <a:avLst/>
              <a:gdLst/>
              <a:ahLst/>
              <a:cxnLst/>
              <a:rect l="l" t="t" r="r" b="b"/>
              <a:pathLst>
                <a:path w="743196" h="705361">
                  <a:moveTo>
                    <a:pt x="0" y="0"/>
                  </a:moveTo>
                  <a:lnTo>
                    <a:pt x="743197" y="0"/>
                  </a:lnTo>
                  <a:lnTo>
                    <a:pt x="743197" y="705361"/>
                  </a:lnTo>
                  <a:lnTo>
                    <a:pt x="0" y="7053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a:off x="4075009" y="4426810"/>
              <a:ext cx="743196" cy="705361"/>
            </a:xfrm>
            <a:custGeom>
              <a:avLst/>
              <a:gdLst/>
              <a:ahLst/>
              <a:cxnLst/>
              <a:rect l="l" t="t" r="r" b="b"/>
              <a:pathLst>
                <a:path w="743196" h="705361">
                  <a:moveTo>
                    <a:pt x="0" y="0"/>
                  </a:moveTo>
                  <a:lnTo>
                    <a:pt x="743197" y="0"/>
                  </a:lnTo>
                  <a:lnTo>
                    <a:pt x="743197" y="705361"/>
                  </a:lnTo>
                  <a:lnTo>
                    <a:pt x="0" y="7053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3157687" y="3274030"/>
              <a:ext cx="743196" cy="705361"/>
            </a:xfrm>
            <a:custGeom>
              <a:avLst/>
              <a:gdLst/>
              <a:ahLst/>
              <a:cxnLst/>
              <a:rect l="l" t="t" r="r" b="b"/>
              <a:pathLst>
                <a:path w="743196" h="705361">
                  <a:moveTo>
                    <a:pt x="0" y="0"/>
                  </a:moveTo>
                  <a:lnTo>
                    <a:pt x="743197" y="0"/>
                  </a:lnTo>
                  <a:lnTo>
                    <a:pt x="743197" y="705360"/>
                  </a:lnTo>
                  <a:lnTo>
                    <a:pt x="0" y="70536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3" name="Freeform 23"/>
            <p:cNvSpPr/>
            <p:nvPr/>
          </p:nvSpPr>
          <p:spPr>
            <a:xfrm>
              <a:off x="3157687" y="5579590"/>
              <a:ext cx="743196" cy="705361"/>
            </a:xfrm>
            <a:custGeom>
              <a:avLst/>
              <a:gdLst/>
              <a:ahLst/>
              <a:cxnLst/>
              <a:rect l="l" t="t" r="r" b="b"/>
              <a:pathLst>
                <a:path w="743196" h="705361">
                  <a:moveTo>
                    <a:pt x="0" y="0"/>
                  </a:moveTo>
                  <a:lnTo>
                    <a:pt x="743197" y="0"/>
                  </a:lnTo>
                  <a:lnTo>
                    <a:pt x="743197" y="705361"/>
                  </a:lnTo>
                  <a:lnTo>
                    <a:pt x="0" y="7053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Freeform 24"/>
            <p:cNvSpPr/>
            <p:nvPr/>
          </p:nvSpPr>
          <p:spPr>
            <a:xfrm>
              <a:off x="3529285" y="7885151"/>
              <a:ext cx="743196" cy="705361"/>
            </a:xfrm>
            <a:custGeom>
              <a:avLst/>
              <a:gdLst/>
              <a:ahLst/>
              <a:cxnLst/>
              <a:rect l="l" t="t" r="r" b="b"/>
              <a:pathLst>
                <a:path w="743196" h="705361">
                  <a:moveTo>
                    <a:pt x="0" y="0"/>
                  </a:moveTo>
                  <a:lnTo>
                    <a:pt x="743197" y="0"/>
                  </a:lnTo>
                  <a:lnTo>
                    <a:pt x="743197" y="705361"/>
                  </a:lnTo>
                  <a:lnTo>
                    <a:pt x="0" y="7053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5" name="Freeform 25"/>
            <p:cNvSpPr/>
            <p:nvPr/>
          </p:nvSpPr>
          <p:spPr>
            <a:xfrm>
              <a:off x="3703411" y="2193012"/>
              <a:ext cx="743196" cy="705361"/>
            </a:xfrm>
            <a:custGeom>
              <a:avLst/>
              <a:gdLst/>
              <a:ahLst/>
              <a:cxnLst/>
              <a:rect l="l" t="t" r="r" b="b"/>
              <a:pathLst>
                <a:path w="743196" h="705361">
                  <a:moveTo>
                    <a:pt x="0" y="0"/>
                  </a:moveTo>
                  <a:lnTo>
                    <a:pt x="743196" y="0"/>
                  </a:lnTo>
                  <a:lnTo>
                    <a:pt x="743196" y="705361"/>
                  </a:lnTo>
                  <a:lnTo>
                    <a:pt x="0" y="70536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sp>
        <p:nvSpPr>
          <p:cNvPr id="26" name="TextBox 26"/>
          <p:cNvSpPr txBox="1"/>
          <p:nvPr/>
        </p:nvSpPr>
        <p:spPr>
          <a:xfrm>
            <a:off x="14976817" y="464193"/>
            <a:ext cx="3125042" cy="887095"/>
          </a:xfrm>
          <a:prstGeom prst="rect">
            <a:avLst/>
          </a:prstGeom>
        </p:spPr>
        <p:txBody>
          <a:bodyPr lIns="0" tIns="0" rIns="0" bIns="0" rtlCol="0" anchor="t">
            <a:spAutoFit/>
          </a:bodyPr>
          <a:lstStyle/>
          <a:p>
            <a:pPr algn="ctr">
              <a:lnSpc>
                <a:spcPts val="7279"/>
              </a:lnSpc>
            </a:pPr>
            <a:r>
              <a:rPr lang="en-US" sz="5199" b="1">
                <a:solidFill>
                  <a:srgbClr val="38B6FF"/>
                </a:solidFill>
                <a:latin typeface="Canva Sans Bold"/>
                <a:ea typeface="Canva Sans Bold"/>
                <a:cs typeface="Canva Sans Bold"/>
                <a:sym typeface="Canva Sans Bold"/>
                <a:hlinkClick r:id="rId10" tooltip="https://github.com/mdmahamudmredha/NumPy/blob/main/Day%20-%2001/NumPy/List%20vs%20Python%20Array%20vs%20Numpy%20Array.ipynb"/>
              </a:rPr>
              <a:t>Example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61356" y="608417"/>
            <a:ext cx="2430302" cy="1519360"/>
          </a:xfrm>
          <a:prstGeom prst="rect">
            <a:avLst/>
          </a:prstGeom>
        </p:spPr>
        <p:txBody>
          <a:bodyPr lIns="0" tIns="0" rIns="0" bIns="0" rtlCol="0" anchor="t">
            <a:spAutoFit/>
          </a:bodyPr>
          <a:lstStyle/>
          <a:p>
            <a:pPr algn="ctr">
              <a:lnSpc>
                <a:spcPts val="5760"/>
              </a:lnSpc>
            </a:pPr>
            <a:r>
              <a:rPr lang="en-US" sz="4114" b="1">
                <a:solidFill>
                  <a:srgbClr val="000000"/>
                </a:solidFill>
                <a:latin typeface="Times New Roman Bold"/>
                <a:ea typeface="Times New Roman Bold"/>
                <a:cs typeface="Times New Roman Bold"/>
                <a:sym typeface="Times New Roman Bold"/>
              </a:rPr>
              <a:t>Supervised Learning</a:t>
            </a:r>
          </a:p>
        </p:txBody>
      </p:sp>
      <p:sp>
        <p:nvSpPr>
          <p:cNvPr id="4" name="Freeform 4"/>
          <p:cNvSpPr/>
          <p:nvPr/>
        </p:nvSpPr>
        <p:spPr>
          <a:xfrm rot="801493">
            <a:off x="-240955" y="233353"/>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801493">
            <a:off x="-241069" y="801731"/>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801493">
            <a:off x="1963428" y="358204"/>
            <a:ext cx="3034925" cy="1738184"/>
          </a:xfrm>
          <a:custGeom>
            <a:avLst/>
            <a:gdLst/>
            <a:ahLst/>
            <a:cxnLst/>
            <a:rect l="l" t="t" r="r" b="b"/>
            <a:pathLst>
              <a:path w="3034925" h="1738184">
                <a:moveTo>
                  <a:pt x="0" y="0"/>
                </a:moveTo>
                <a:lnTo>
                  <a:pt x="3034925" y="0"/>
                </a:lnTo>
                <a:lnTo>
                  <a:pt x="3034925" y="1738185"/>
                </a:lnTo>
                <a:lnTo>
                  <a:pt x="0" y="1738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rot="801493">
            <a:off x="1963428" y="801731"/>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rot="801493">
            <a:off x="3916444" y="358204"/>
            <a:ext cx="3034925" cy="1738184"/>
          </a:xfrm>
          <a:custGeom>
            <a:avLst/>
            <a:gdLst/>
            <a:ahLst/>
            <a:cxnLst/>
            <a:rect l="l" t="t" r="r" b="b"/>
            <a:pathLst>
              <a:path w="3034925" h="1738184">
                <a:moveTo>
                  <a:pt x="0" y="0"/>
                </a:moveTo>
                <a:lnTo>
                  <a:pt x="3034925" y="0"/>
                </a:lnTo>
                <a:lnTo>
                  <a:pt x="3034925" y="1738185"/>
                </a:lnTo>
                <a:lnTo>
                  <a:pt x="0" y="1738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rot="801493">
            <a:off x="4533800" y="816981"/>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rot="801493">
            <a:off x="5824429" y="327079"/>
            <a:ext cx="3034925" cy="1738184"/>
          </a:xfrm>
          <a:custGeom>
            <a:avLst/>
            <a:gdLst/>
            <a:ahLst/>
            <a:cxnLst/>
            <a:rect l="l" t="t" r="r" b="b"/>
            <a:pathLst>
              <a:path w="3034925" h="1738184">
                <a:moveTo>
                  <a:pt x="0" y="0"/>
                </a:moveTo>
                <a:lnTo>
                  <a:pt x="3034925" y="0"/>
                </a:lnTo>
                <a:lnTo>
                  <a:pt x="3034925" y="1738184"/>
                </a:lnTo>
                <a:lnTo>
                  <a:pt x="0" y="17381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rot="801493">
            <a:off x="6586922" y="712400"/>
            <a:ext cx="3034925" cy="1738184"/>
          </a:xfrm>
          <a:custGeom>
            <a:avLst/>
            <a:gdLst/>
            <a:ahLst/>
            <a:cxnLst/>
            <a:rect l="l" t="t" r="r" b="b"/>
            <a:pathLst>
              <a:path w="3034925" h="1738184">
                <a:moveTo>
                  <a:pt x="0" y="0"/>
                </a:moveTo>
                <a:lnTo>
                  <a:pt x="3034925" y="0"/>
                </a:lnTo>
                <a:lnTo>
                  <a:pt x="3034925" y="1738185"/>
                </a:lnTo>
                <a:lnTo>
                  <a:pt x="0" y="17381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7825079" y="244951"/>
            <a:ext cx="10259075" cy="9797098"/>
          </a:xfrm>
          <a:custGeom>
            <a:avLst/>
            <a:gdLst/>
            <a:ahLst/>
            <a:cxnLst/>
            <a:rect l="l" t="t" r="r" b="b"/>
            <a:pathLst>
              <a:path w="10259075" h="9797098">
                <a:moveTo>
                  <a:pt x="0" y="0"/>
                </a:moveTo>
                <a:lnTo>
                  <a:pt x="10259075" y="0"/>
                </a:lnTo>
                <a:lnTo>
                  <a:pt x="10259075" y="9797098"/>
                </a:lnTo>
                <a:lnTo>
                  <a:pt x="0" y="9797098"/>
                </a:lnTo>
                <a:lnTo>
                  <a:pt x="0" y="0"/>
                </a:lnTo>
                <a:close/>
              </a:path>
            </a:pathLst>
          </a:custGeom>
          <a:blipFill>
            <a:blip r:embed="rId5"/>
            <a:stretch>
              <a:fillRect/>
            </a:stretch>
          </a:blipFill>
        </p:spPr>
      </p:sp>
      <p:sp>
        <p:nvSpPr>
          <p:cNvPr id="13" name="Freeform 13"/>
          <p:cNvSpPr/>
          <p:nvPr/>
        </p:nvSpPr>
        <p:spPr>
          <a:xfrm>
            <a:off x="131233" y="2777664"/>
            <a:ext cx="7450488" cy="6299499"/>
          </a:xfrm>
          <a:custGeom>
            <a:avLst/>
            <a:gdLst/>
            <a:ahLst/>
            <a:cxnLst/>
            <a:rect l="l" t="t" r="r" b="b"/>
            <a:pathLst>
              <a:path w="7450488" h="6299499">
                <a:moveTo>
                  <a:pt x="0" y="0"/>
                </a:moveTo>
                <a:lnTo>
                  <a:pt x="7450488" y="0"/>
                </a:lnTo>
                <a:lnTo>
                  <a:pt x="7450488" y="6299498"/>
                </a:lnTo>
                <a:lnTo>
                  <a:pt x="0" y="6299498"/>
                </a:lnTo>
                <a:lnTo>
                  <a:pt x="0" y="0"/>
                </a:lnTo>
                <a:close/>
              </a:path>
            </a:pathLst>
          </a:custGeom>
          <a:blipFill>
            <a:blip r:embed="rId6"/>
            <a:stretch>
              <a:fillRect/>
            </a:stretch>
          </a:blipFill>
        </p:spPr>
      </p:sp>
      <p:sp>
        <p:nvSpPr>
          <p:cNvPr id="14" name="TextBox 14"/>
          <p:cNvSpPr txBox="1"/>
          <p:nvPr/>
        </p:nvSpPr>
        <p:spPr>
          <a:xfrm>
            <a:off x="561816" y="1031565"/>
            <a:ext cx="8582184" cy="654508"/>
          </a:xfrm>
          <a:prstGeom prst="rect">
            <a:avLst/>
          </a:prstGeom>
        </p:spPr>
        <p:txBody>
          <a:bodyPr lIns="0" tIns="0" rIns="0" bIns="0" rtlCol="0" anchor="t">
            <a:spAutoFit/>
          </a:bodyPr>
          <a:lstStyle/>
          <a:p>
            <a:pPr algn="l">
              <a:lnSpc>
                <a:spcPts val="4906"/>
              </a:lnSpc>
            </a:pPr>
            <a:r>
              <a:rPr lang="en-US" sz="4810">
                <a:solidFill>
                  <a:srgbClr val="000000"/>
                </a:solidFill>
                <a:latin typeface="More Sugar"/>
                <a:ea typeface="More Sugar"/>
                <a:cs typeface="More Sugar"/>
                <a:sym typeface="More Sugar"/>
              </a:rPr>
              <a:t>NUMPY ARRAY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430</Words>
  <Application>Microsoft Macintosh PowerPoint</Application>
  <PresentationFormat>Custom</PresentationFormat>
  <Paragraphs>66</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Canva Sans Bold</vt:lpstr>
      <vt:lpstr>Arial</vt:lpstr>
      <vt:lpstr>More Sugar</vt:lpstr>
      <vt:lpstr>Times New Roman Bold</vt:lpstr>
      <vt:lpstr>Canva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Numpy এর চোদ্দ গুষ্টি </dc:title>
  <cp:lastModifiedBy>Md. Mahamud Mredha</cp:lastModifiedBy>
  <cp:revision>3</cp:revision>
  <dcterms:created xsi:type="dcterms:W3CDTF">2006-08-16T00:00:00Z</dcterms:created>
  <dcterms:modified xsi:type="dcterms:W3CDTF">2025-07-27T00:25:55Z</dcterms:modified>
  <dc:identifier>DAGuFH0Rie4</dc:identifier>
</cp:coreProperties>
</file>